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1pPr>
    <a:lvl2pPr marL="0" marR="0" indent="45720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2pPr>
    <a:lvl3pPr marL="0" marR="0" indent="91440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3pPr>
    <a:lvl4pPr marL="0" marR="0" indent="137160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4pPr>
    <a:lvl5pPr marL="0" marR="0" indent="182880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5pPr>
    <a:lvl6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6pPr>
    <a:lvl7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7pPr>
    <a:lvl8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8pPr>
    <a:lvl9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CDD"/>
          </a:solidFill>
        </a:fill>
      </a:tcStyle>
    </a:wholeTbl>
    <a:band2H>
      <a:tcTxStyle b="def" i="def"/>
      <a:tcStyle>
        <a:tcBdr/>
        <a:fill>
          <a:solidFill>
            <a:srgbClr val="E6F6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2" name="Shape 92"/>
          <p:cNvSpPr/>
          <p:nvPr>
            <p:ph type="sldImg"/>
          </p:nvPr>
        </p:nvSpPr>
        <p:spPr>
          <a:xfrm>
            <a:off x="1143000" y="685800"/>
            <a:ext cx="4572000" cy="3429000"/>
          </a:xfrm>
          <a:prstGeom prst="rect">
            <a:avLst/>
          </a:prstGeom>
        </p:spPr>
        <p:txBody>
          <a:bodyPr/>
          <a:lstStyle/>
          <a:p>
            <a:pPr/>
          </a:p>
        </p:txBody>
      </p:sp>
      <p:sp>
        <p:nvSpPr>
          <p:cNvPr id="93" name="Shape 9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49262" latinLnBrk="0">
      <a:spcBef>
        <a:spcPts val="400"/>
      </a:spcBef>
      <a:defRPr sz="1200">
        <a:latin typeface="+mj-lt"/>
        <a:ea typeface="+mj-ea"/>
        <a:cs typeface="+mj-cs"/>
        <a:sym typeface="Times New Roman"/>
      </a:defRPr>
    </a:lvl1pPr>
    <a:lvl2pPr indent="228600" defTabSz="449262" latinLnBrk="0">
      <a:spcBef>
        <a:spcPts val="400"/>
      </a:spcBef>
      <a:defRPr sz="1200">
        <a:latin typeface="+mj-lt"/>
        <a:ea typeface="+mj-ea"/>
        <a:cs typeface="+mj-cs"/>
        <a:sym typeface="Times New Roman"/>
      </a:defRPr>
    </a:lvl2pPr>
    <a:lvl3pPr indent="457200" defTabSz="449262" latinLnBrk="0">
      <a:spcBef>
        <a:spcPts val="400"/>
      </a:spcBef>
      <a:defRPr sz="1200">
        <a:latin typeface="+mj-lt"/>
        <a:ea typeface="+mj-ea"/>
        <a:cs typeface="+mj-cs"/>
        <a:sym typeface="Times New Roman"/>
      </a:defRPr>
    </a:lvl3pPr>
    <a:lvl4pPr indent="685800" defTabSz="449262" latinLnBrk="0">
      <a:spcBef>
        <a:spcPts val="400"/>
      </a:spcBef>
      <a:defRPr sz="1200">
        <a:latin typeface="+mj-lt"/>
        <a:ea typeface="+mj-ea"/>
        <a:cs typeface="+mj-cs"/>
        <a:sym typeface="Times New Roman"/>
      </a:defRPr>
    </a:lvl4pPr>
    <a:lvl5pPr indent="914400" defTabSz="449262" latinLnBrk="0">
      <a:spcBef>
        <a:spcPts val="400"/>
      </a:spcBef>
      <a:defRPr sz="1200">
        <a:latin typeface="+mj-lt"/>
        <a:ea typeface="+mj-ea"/>
        <a:cs typeface="+mj-cs"/>
        <a:sym typeface="Times New Roman"/>
      </a:defRPr>
    </a:lvl5pPr>
    <a:lvl6pPr indent="1143000" defTabSz="449262" latinLnBrk="0">
      <a:spcBef>
        <a:spcPts val="400"/>
      </a:spcBef>
      <a:defRPr sz="1200">
        <a:latin typeface="+mj-lt"/>
        <a:ea typeface="+mj-ea"/>
        <a:cs typeface="+mj-cs"/>
        <a:sym typeface="Times New Roman"/>
      </a:defRPr>
    </a:lvl6pPr>
    <a:lvl7pPr indent="1371600" defTabSz="449262" latinLnBrk="0">
      <a:spcBef>
        <a:spcPts val="400"/>
      </a:spcBef>
      <a:defRPr sz="1200">
        <a:latin typeface="+mj-lt"/>
        <a:ea typeface="+mj-ea"/>
        <a:cs typeface="+mj-cs"/>
        <a:sym typeface="Times New Roman"/>
      </a:defRPr>
    </a:lvl7pPr>
    <a:lvl8pPr indent="1600200" defTabSz="449262" latinLnBrk="0">
      <a:spcBef>
        <a:spcPts val="400"/>
      </a:spcBef>
      <a:defRPr sz="1200">
        <a:latin typeface="+mj-lt"/>
        <a:ea typeface="+mj-ea"/>
        <a:cs typeface="+mj-cs"/>
        <a:sym typeface="Times New Roman"/>
      </a:defRPr>
    </a:lvl8pPr>
    <a:lvl9pPr indent="1828800" defTabSz="449262" latinLnBrk="0">
      <a:spcBef>
        <a:spcPts val="400"/>
      </a:spcBef>
      <a:defRPr sz="1200">
        <a:latin typeface="+mj-lt"/>
        <a:ea typeface="+mj-ea"/>
        <a:cs typeface="+mj-cs"/>
        <a:sym typeface="Times New Roman"/>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efault">
    <p:spTree>
      <p:nvGrpSpPr>
        <p:cNvPr id="1" name=""/>
        <p:cNvGrpSpPr/>
        <p:nvPr/>
      </p:nvGrpSpPr>
      <p:grpSpPr>
        <a:xfrm>
          <a:off x="0" y="0"/>
          <a:ext cx="0" cy="0"/>
          <a:chOff x="0" y="0"/>
          <a:chExt cx="0" cy="0"/>
        </a:xfrm>
      </p:grpSpPr>
      <p:sp>
        <p:nvSpPr>
          <p:cNvPr id="26"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33" name="Texte du titre"/>
          <p:cNvSpPr txBox="1"/>
          <p:nvPr>
            <p:ph type="title"/>
          </p:nvPr>
        </p:nvSpPr>
        <p:spPr>
          <a:xfrm>
            <a:off x="685800" y="609600"/>
            <a:ext cx="7770813" cy="1141413"/>
          </a:xfrm>
          <a:prstGeom prst="rect">
            <a:avLst/>
          </a:prstGeom>
        </p:spPr>
        <p:txBody>
          <a:bodyPr>
            <a:normAutofit fontScale="100000" lnSpcReduction="0"/>
          </a:bodyPr>
          <a:lstStyle/>
          <a:p>
            <a:pPr/>
            <a:r>
              <a:t>Texte du titre</a:t>
            </a:r>
          </a:p>
        </p:txBody>
      </p:sp>
      <p:sp>
        <p:nvSpPr>
          <p:cNvPr id="34" name="Texte niveau 1…"/>
          <p:cNvSpPr txBox="1"/>
          <p:nvPr>
            <p:ph type="body" idx="1"/>
          </p:nvPr>
        </p:nvSpPr>
        <p:spPr>
          <a:xfrm>
            <a:off x="685800" y="1981200"/>
            <a:ext cx="7770813" cy="4113213"/>
          </a:xfrm>
          <a:prstGeom prst="rect">
            <a:avLst/>
          </a:prstGeom>
        </p:spPr>
        <p:txBody>
          <a:bodyPr>
            <a:normAutofit fontScale="100000" lnSpcReduction="0"/>
          </a:bodyPr>
          <a:lstStyle/>
          <a:p>
            <a:pPr/>
            <a:r>
              <a:t>Texte niveau 1</a:t>
            </a:r>
          </a:p>
          <a:p>
            <a:pPr lvl="1"/>
            <a:r>
              <a:t>Texte niveau 2</a:t>
            </a:r>
          </a:p>
          <a:p>
            <a:pPr lvl="2"/>
            <a:r>
              <a:t>Texte niveau 3</a:t>
            </a:r>
          </a:p>
          <a:p>
            <a:pPr lvl="3"/>
            <a:r>
              <a:t>Texte niveau 4</a:t>
            </a:r>
          </a:p>
          <a:p>
            <a:pPr lvl="4"/>
            <a:r>
              <a:t>Texte niveau 5</a:t>
            </a:r>
          </a:p>
        </p:txBody>
      </p:sp>
      <p:sp>
        <p:nvSpPr>
          <p:cNvPr id="3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42" name="Texte du titre"/>
          <p:cNvSpPr txBox="1"/>
          <p:nvPr>
            <p:ph type="title"/>
          </p:nvPr>
        </p:nvSpPr>
        <p:spPr>
          <a:xfrm>
            <a:off x="685800" y="609600"/>
            <a:ext cx="7770813" cy="1141413"/>
          </a:xfrm>
          <a:prstGeom prst="rect">
            <a:avLst/>
          </a:prstGeom>
        </p:spPr>
        <p:txBody>
          <a:bodyPr>
            <a:normAutofit fontScale="100000" lnSpcReduction="0"/>
          </a:bodyPr>
          <a:lstStyle/>
          <a:p>
            <a:pPr/>
            <a:r>
              <a:t>Texte du titre</a:t>
            </a:r>
          </a:p>
        </p:txBody>
      </p:sp>
      <p:sp>
        <p:nvSpPr>
          <p:cNvPr id="4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grpSp>
        <p:nvGrpSpPr>
          <p:cNvPr id="76" name="Groupe"/>
          <p:cNvGrpSpPr/>
          <p:nvPr/>
        </p:nvGrpSpPr>
        <p:grpSpPr>
          <a:xfrm>
            <a:off x="-1" y="117475"/>
            <a:ext cx="9140826" cy="6737350"/>
            <a:chOff x="0" y="0"/>
            <a:chExt cx="9140825" cy="6737350"/>
          </a:xfrm>
        </p:grpSpPr>
        <p:sp>
          <p:nvSpPr>
            <p:cNvPr id="50" name="Rectangle"/>
            <p:cNvSpPr/>
            <p:nvPr/>
          </p:nvSpPr>
          <p:spPr>
            <a:xfrm>
              <a:off x="685800" y="6411912"/>
              <a:ext cx="3503613" cy="325438"/>
            </a:xfrm>
            <a:prstGeom prst="rect">
              <a:avLst/>
            </a:prstGeom>
            <a:solidFill>
              <a:srgbClr val="009999"/>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1" name="Rectangle"/>
            <p:cNvSpPr/>
            <p:nvPr/>
          </p:nvSpPr>
          <p:spPr>
            <a:xfrm>
              <a:off x="685800" y="2320924"/>
              <a:ext cx="8455025" cy="760414"/>
            </a:xfrm>
            <a:prstGeom prst="rect">
              <a:avLst/>
            </a:prstGeom>
            <a:solidFill>
              <a:srgbClr val="009999"/>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nvGrpSpPr>
            <p:cNvPr id="60" name="Groupe"/>
            <p:cNvGrpSpPr/>
            <p:nvPr/>
          </p:nvGrpSpPr>
          <p:grpSpPr>
            <a:xfrm>
              <a:off x="4538662" y="6553200"/>
              <a:ext cx="4330701" cy="63500"/>
              <a:chOff x="0" y="0"/>
              <a:chExt cx="4330700" cy="63500"/>
            </a:xfrm>
          </p:grpSpPr>
          <p:sp>
            <p:nvSpPr>
              <p:cNvPr id="52" name="Cercle"/>
              <p:cNvSpPr/>
              <p:nvPr/>
            </p:nvSpPr>
            <p:spPr>
              <a:xfrm>
                <a:off x="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3" name="Cercle"/>
              <p:cNvSpPr/>
              <p:nvPr/>
            </p:nvSpPr>
            <p:spPr>
              <a:xfrm>
                <a:off x="6096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4" name="Cercle"/>
              <p:cNvSpPr/>
              <p:nvPr/>
            </p:nvSpPr>
            <p:spPr>
              <a:xfrm>
                <a:off x="12192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5" name="Cercle"/>
              <p:cNvSpPr/>
              <p:nvPr/>
            </p:nvSpPr>
            <p:spPr>
              <a:xfrm>
                <a:off x="18288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6" name="Cercle"/>
              <p:cNvSpPr/>
              <p:nvPr/>
            </p:nvSpPr>
            <p:spPr>
              <a:xfrm>
                <a:off x="24384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7" name="Cercle"/>
              <p:cNvSpPr/>
              <p:nvPr/>
            </p:nvSpPr>
            <p:spPr>
              <a:xfrm>
                <a:off x="30480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8" name="Cercle"/>
              <p:cNvSpPr/>
              <p:nvPr/>
            </p:nvSpPr>
            <p:spPr>
              <a:xfrm>
                <a:off x="36576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9" name="Cercle"/>
              <p:cNvSpPr/>
              <p:nvPr/>
            </p:nvSpPr>
            <p:spPr>
              <a:xfrm>
                <a:off x="42672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grpSp>
          <p:nvGrpSpPr>
            <p:cNvPr id="71" name="Groupe"/>
            <p:cNvGrpSpPr/>
            <p:nvPr/>
          </p:nvGrpSpPr>
          <p:grpSpPr>
            <a:xfrm>
              <a:off x="881062" y="0"/>
              <a:ext cx="65088" cy="2122488"/>
              <a:chOff x="0" y="0"/>
              <a:chExt cx="65087" cy="2122487"/>
            </a:xfrm>
          </p:grpSpPr>
          <p:sp>
            <p:nvSpPr>
              <p:cNvPr id="61" name="Cercle"/>
              <p:cNvSpPr/>
              <p:nvPr/>
            </p:nvSpPr>
            <p:spPr>
              <a:xfrm>
                <a:off x="0" y="0"/>
                <a:ext cx="65088" cy="65088"/>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2" name="Cercle"/>
              <p:cNvSpPr/>
              <p:nvPr/>
            </p:nvSpPr>
            <p:spPr>
              <a:xfrm>
                <a:off x="0" y="230187"/>
                <a:ext cx="65088" cy="63501"/>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3" name="Cercle"/>
              <p:cNvSpPr/>
              <p:nvPr/>
            </p:nvSpPr>
            <p:spPr>
              <a:xfrm>
                <a:off x="0" y="45720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4" name="Cercle"/>
              <p:cNvSpPr/>
              <p:nvPr/>
            </p:nvSpPr>
            <p:spPr>
              <a:xfrm>
                <a:off x="0" y="915987"/>
                <a:ext cx="65088" cy="63501"/>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5" name="Cercle"/>
              <p:cNvSpPr/>
              <p:nvPr/>
            </p:nvSpPr>
            <p:spPr>
              <a:xfrm>
                <a:off x="0" y="1143000"/>
                <a:ext cx="65088" cy="65088"/>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6" name="Cercle"/>
              <p:cNvSpPr/>
              <p:nvPr/>
            </p:nvSpPr>
            <p:spPr>
              <a:xfrm>
                <a:off x="0" y="1373187"/>
                <a:ext cx="65088" cy="63501"/>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7" name="Cercle"/>
              <p:cNvSpPr/>
              <p:nvPr/>
            </p:nvSpPr>
            <p:spPr>
              <a:xfrm>
                <a:off x="0" y="160020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8" name="Cercle"/>
              <p:cNvSpPr/>
              <p:nvPr/>
            </p:nvSpPr>
            <p:spPr>
              <a:xfrm>
                <a:off x="0" y="1830387"/>
                <a:ext cx="65088" cy="61913"/>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9" name="Cercle"/>
              <p:cNvSpPr/>
              <p:nvPr/>
            </p:nvSpPr>
            <p:spPr>
              <a:xfrm>
                <a:off x="0" y="2058987"/>
                <a:ext cx="65088" cy="63501"/>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70" name="Cercle"/>
              <p:cNvSpPr/>
              <p:nvPr/>
            </p:nvSpPr>
            <p:spPr>
              <a:xfrm>
                <a:off x="0" y="687387"/>
                <a:ext cx="65088" cy="61913"/>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grpSp>
          <p:nvGrpSpPr>
            <p:cNvPr id="75" name="Groupe"/>
            <p:cNvGrpSpPr/>
            <p:nvPr/>
          </p:nvGrpSpPr>
          <p:grpSpPr>
            <a:xfrm>
              <a:off x="-1" y="3576637"/>
              <a:ext cx="1906591" cy="1906590"/>
              <a:chOff x="0" y="0"/>
              <a:chExt cx="1906589" cy="1906588"/>
            </a:xfrm>
          </p:grpSpPr>
          <p:sp>
            <p:nvSpPr>
              <p:cNvPr id="72" name="Figure"/>
              <p:cNvSpPr/>
              <p:nvPr/>
            </p:nvSpPr>
            <p:spPr>
              <a:xfrm>
                <a:off x="0" y="106362"/>
                <a:ext cx="700092" cy="16367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292" y="21600"/>
                    </a:moveTo>
                    <a:lnTo>
                      <a:pt x="14172" y="21265"/>
                    </a:lnTo>
                    <a:lnTo>
                      <a:pt x="14710" y="20763"/>
                    </a:lnTo>
                    <a:lnTo>
                      <a:pt x="15443" y="20386"/>
                    </a:lnTo>
                    <a:lnTo>
                      <a:pt x="16029" y="19988"/>
                    </a:lnTo>
                    <a:lnTo>
                      <a:pt x="17300" y="19256"/>
                    </a:lnTo>
                    <a:lnTo>
                      <a:pt x="18228" y="18921"/>
                    </a:lnTo>
                    <a:lnTo>
                      <a:pt x="18766" y="18502"/>
                    </a:lnTo>
                    <a:lnTo>
                      <a:pt x="19059" y="17749"/>
                    </a:lnTo>
                    <a:lnTo>
                      <a:pt x="18619" y="17414"/>
                    </a:lnTo>
                    <a:lnTo>
                      <a:pt x="18326" y="16995"/>
                    </a:lnTo>
                    <a:lnTo>
                      <a:pt x="18081" y="16619"/>
                    </a:lnTo>
                    <a:lnTo>
                      <a:pt x="17642" y="16200"/>
                    </a:lnTo>
                    <a:lnTo>
                      <a:pt x="17642" y="15363"/>
                    </a:lnTo>
                    <a:lnTo>
                      <a:pt x="17544" y="15112"/>
                    </a:lnTo>
                    <a:lnTo>
                      <a:pt x="17544" y="14798"/>
                    </a:lnTo>
                    <a:lnTo>
                      <a:pt x="17788" y="14609"/>
                    </a:lnTo>
                    <a:lnTo>
                      <a:pt x="18228" y="14463"/>
                    </a:lnTo>
                    <a:lnTo>
                      <a:pt x="19059" y="14358"/>
                    </a:lnTo>
                    <a:lnTo>
                      <a:pt x="19108" y="14358"/>
                    </a:lnTo>
                    <a:lnTo>
                      <a:pt x="19303" y="14274"/>
                    </a:lnTo>
                    <a:lnTo>
                      <a:pt x="19303" y="14170"/>
                    </a:lnTo>
                    <a:lnTo>
                      <a:pt x="19059" y="14044"/>
                    </a:lnTo>
                    <a:lnTo>
                      <a:pt x="18863" y="13940"/>
                    </a:lnTo>
                    <a:lnTo>
                      <a:pt x="18863" y="13814"/>
                    </a:lnTo>
                    <a:lnTo>
                      <a:pt x="19303" y="13709"/>
                    </a:lnTo>
                    <a:lnTo>
                      <a:pt x="21356" y="13291"/>
                    </a:lnTo>
                    <a:lnTo>
                      <a:pt x="21600" y="13102"/>
                    </a:lnTo>
                    <a:lnTo>
                      <a:pt x="21600" y="12830"/>
                    </a:lnTo>
                    <a:lnTo>
                      <a:pt x="21405" y="12642"/>
                    </a:lnTo>
                    <a:lnTo>
                      <a:pt x="20378" y="12077"/>
                    </a:lnTo>
                    <a:lnTo>
                      <a:pt x="19548" y="11365"/>
                    </a:lnTo>
                    <a:lnTo>
                      <a:pt x="19108" y="10695"/>
                    </a:lnTo>
                    <a:lnTo>
                      <a:pt x="18766" y="9921"/>
                    </a:lnTo>
                    <a:lnTo>
                      <a:pt x="17984" y="9733"/>
                    </a:lnTo>
                    <a:lnTo>
                      <a:pt x="17300" y="9523"/>
                    </a:lnTo>
                    <a:lnTo>
                      <a:pt x="16567" y="9293"/>
                    </a:lnTo>
                    <a:lnTo>
                      <a:pt x="15931" y="9063"/>
                    </a:lnTo>
                    <a:lnTo>
                      <a:pt x="15491" y="8833"/>
                    </a:lnTo>
                    <a:lnTo>
                      <a:pt x="15247" y="8602"/>
                    </a:lnTo>
                    <a:lnTo>
                      <a:pt x="15052" y="8414"/>
                    </a:lnTo>
                    <a:lnTo>
                      <a:pt x="15003" y="8184"/>
                    </a:lnTo>
                    <a:lnTo>
                      <a:pt x="13928" y="7598"/>
                    </a:lnTo>
                    <a:lnTo>
                      <a:pt x="14172" y="7095"/>
                    </a:lnTo>
                    <a:lnTo>
                      <a:pt x="14710" y="6572"/>
                    </a:lnTo>
                    <a:lnTo>
                      <a:pt x="15052" y="6049"/>
                    </a:lnTo>
                    <a:lnTo>
                      <a:pt x="15052" y="5588"/>
                    </a:lnTo>
                    <a:lnTo>
                      <a:pt x="14563" y="5819"/>
                    </a:lnTo>
                    <a:lnTo>
                      <a:pt x="14025" y="6153"/>
                    </a:lnTo>
                    <a:lnTo>
                      <a:pt x="13683" y="6426"/>
                    </a:lnTo>
                    <a:lnTo>
                      <a:pt x="13292" y="6572"/>
                    </a:lnTo>
                    <a:lnTo>
                      <a:pt x="13146" y="5923"/>
                    </a:lnTo>
                    <a:lnTo>
                      <a:pt x="13243" y="5316"/>
                    </a:lnTo>
                    <a:lnTo>
                      <a:pt x="13292" y="4688"/>
                    </a:lnTo>
                    <a:lnTo>
                      <a:pt x="13292" y="4081"/>
                    </a:lnTo>
                    <a:lnTo>
                      <a:pt x="13683" y="3705"/>
                    </a:lnTo>
                    <a:lnTo>
                      <a:pt x="13683" y="3056"/>
                    </a:lnTo>
                    <a:lnTo>
                      <a:pt x="13732" y="2784"/>
                    </a:lnTo>
                    <a:lnTo>
                      <a:pt x="13732" y="2574"/>
                    </a:lnTo>
                    <a:lnTo>
                      <a:pt x="13928" y="2365"/>
                    </a:lnTo>
                    <a:lnTo>
                      <a:pt x="14172" y="2177"/>
                    </a:lnTo>
                    <a:lnTo>
                      <a:pt x="14465" y="2030"/>
                    </a:lnTo>
                    <a:lnTo>
                      <a:pt x="14563" y="1967"/>
                    </a:lnTo>
                    <a:lnTo>
                      <a:pt x="14710" y="1926"/>
                    </a:lnTo>
                    <a:lnTo>
                      <a:pt x="14807" y="1800"/>
                    </a:lnTo>
                    <a:lnTo>
                      <a:pt x="15003" y="1737"/>
                    </a:lnTo>
                    <a:lnTo>
                      <a:pt x="15052" y="1737"/>
                    </a:lnTo>
                    <a:lnTo>
                      <a:pt x="15491" y="1653"/>
                    </a:lnTo>
                    <a:lnTo>
                      <a:pt x="15785" y="1612"/>
                    </a:lnTo>
                    <a:lnTo>
                      <a:pt x="16029" y="1612"/>
                    </a:lnTo>
                    <a:lnTo>
                      <a:pt x="16322" y="1549"/>
                    </a:lnTo>
                    <a:lnTo>
                      <a:pt x="16469" y="1549"/>
                    </a:lnTo>
                    <a:lnTo>
                      <a:pt x="16567" y="1507"/>
                    </a:lnTo>
                    <a:lnTo>
                      <a:pt x="16860" y="1402"/>
                    </a:lnTo>
                    <a:lnTo>
                      <a:pt x="16860" y="1319"/>
                    </a:lnTo>
                    <a:lnTo>
                      <a:pt x="16469" y="1047"/>
                    </a:lnTo>
                    <a:lnTo>
                      <a:pt x="16469" y="858"/>
                    </a:lnTo>
                    <a:lnTo>
                      <a:pt x="16322" y="858"/>
                    </a:lnTo>
                    <a:lnTo>
                      <a:pt x="16322" y="795"/>
                    </a:lnTo>
                    <a:lnTo>
                      <a:pt x="16029" y="628"/>
                    </a:lnTo>
                    <a:lnTo>
                      <a:pt x="15687" y="440"/>
                    </a:lnTo>
                    <a:lnTo>
                      <a:pt x="15491" y="230"/>
                    </a:lnTo>
                    <a:lnTo>
                      <a:pt x="15443" y="0"/>
                    </a:lnTo>
                    <a:lnTo>
                      <a:pt x="12168" y="858"/>
                    </a:lnTo>
                    <a:lnTo>
                      <a:pt x="9187" y="1967"/>
                    </a:lnTo>
                    <a:lnTo>
                      <a:pt x="6500" y="3160"/>
                    </a:lnTo>
                    <a:lnTo>
                      <a:pt x="4300" y="4563"/>
                    </a:lnTo>
                    <a:lnTo>
                      <a:pt x="2443" y="6049"/>
                    </a:lnTo>
                    <a:lnTo>
                      <a:pt x="1026" y="7660"/>
                    </a:lnTo>
                    <a:lnTo>
                      <a:pt x="244" y="9335"/>
                    </a:lnTo>
                    <a:lnTo>
                      <a:pt x="0" y="11093"/>
                    </a:lnTo>
                    <a:lnTo>
                      <a:pt x="244" y="12726"/>
                    </a:lnTo>
                    <a:lnTo>
                      <a:pt x="977" y="14233"/>
                    </a:lnTo>
                    <a:lnTo>
                      <a:pt x="2199" y="15719"/>
                    </a:lnTo>
                    <a:lnTo>
                      <a:pt x="3616" y="17142"/>
                    </a:lnTo>
                    <a:lnTo>
                      <a:pt x="5571" y="18398"/>
                    </a:lnTo>
                    <a:lnTo>
                      <a:pt x="7819" y="19633"/>
                    </a:lnTo>
                    <a:lnTo>
                      <a:pt x="10507" y="20658"/>
                    </a:lnTo>
                    <a:lnTo>
                      <a:pt x="13292" y="21600"/>
                    </a:lnTo>
                  </a:path>
                </a:pathLst>
              </a:cu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73" name="Figure"/>
              <p:cNvSpPr/>
              <p:nvPr/>
            </p:nvSpPr>
            <p:spPr>
              <a:xfrm>
                <a:off x="601662" y="0"/>
                <a:ext cx="1304928" cy="19065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075" y="13226"/>
                    </a:moveTo>
                    <a:lnTo>
                      <a:pt x="21180" y="13010"/>
                    </a:lnTo>
                    <a:lnTo>
                      <a:pt x="21206" y="12813"/>
                    </a:lnTo>
                    <a:lnTo>
                      <a:pt x="21311" y="12615"/>
                    </a:lnTo>
                    <a:lnTo>
                      <a:pt x="21364" y="12417"/>
                    </a:lnTo>
                    <a:lnTo>
                      <a:pt x="21075" y="12417"/>
                    </a:lnTo>
                    <a:lnTo>
                      <a:pt x="20891" y="12363"/>
                    </a:lnTo>
                    <a:lnTo>
                      <a:pt x="20550" y="12327"/>
                    </a:lnTo>
                    <a:lnTo>
                      <a:pt x="20366" y="12220"/>
                    </a:lnTo>
                    <a:lnTo>
                      <a:pt x="20209" y="12130"/>
                    </a:lnTo>
                    <a:lnTo>
                      <a:pt x="20130" y="11968"/>
                    </a:lnTo>
                    <a:lnTo>
                      <a:pt x="19973" y="11878"/>
                    </a:lnTo>
                    <a:lnTo>
                      <a:pt x="19947" y="11770"/>
                    </a:lnTo>
                    <a:lnTo>
                      <a:pt x="19842" y="11519"/>
                    </a:lnTo>
                    <a:lnTo>
                      <a:pt x="19842" y="11213"/>
                    </a:lnTo>
                    <a:lnTo>
                      <a:pt x="19947" y="10962"/>
                    </a:lnTo>
                    <a:lnTo>
                      <a:pt x="20130" y="10764"/>
                    </a:lnTo>
                    <a:lnTo>
                      <a:pt x="20498" y="10728"/>
                    </a:lnTo>
                    <a:lnTo>
                      <a:pt x="20786" y="10764"/>
                    </a:lnTo>
                    <a:lnTo>
                      <a:pt x="21075" y="10926"/>
                    </a:lnTo>
                    <a:lnTo>
                      <a:pt x="21311" y="11052"/>
                    </a:lnTo>
                    <a:lnTo>
                      <a:pt x="21495" y="11285"/>
                    </a:lnTo>
                    <a:lnTo>
                      <a:pt x="21600" y="11123"/>
                    </a:lnTo>
                    <a:lnTo>
                      <a:pt x="21600" y="10728"/>
                    </a:lnTo>
                    <a:lnTo>
                      <a:pt x="21495" y="9866"/>
                    </a:lnTo>
                    <a:lnTo>
                      <a:pt x="21364" y="9021"/>
                    </a:lnTo>
                    <a:lnTo>
                      <a:pt x="21180" y="8176"/>
                    </a:lnTo>
                    <a:lnTo>
                      <a:pt x="20786" y="7386"/>
                    </a:lnTo>
                    <a:lnTo>
                      <a:pt x="20366" y="6577"/>
                    </a:lnTo>
                    <a:lnTo>
                      <a:pt x="19842" y="5840"/>
                    </a:lnTo>
                    <a:lnTo>
                      <a:pt x="19264" y="5121"/>
                    </a:lnTo>
                    <a:lnTo>
                      <a:pt x="18608" y="4439"/>
                    </a:lnTo>
                    <a:lnTo>
                      <a:pt x="18503" y="4439"/>
                    </a:lnTo>
                    <a:lnTo>
                      <a:pt x="18424" y="4385"/>
                    </a:lnTo>
                    <a:lnTo>
                      <a:pt x="18319" y="4385"/>
                    </a:lnTo>
                    <a:lnTo>
                      <a:pt x="18188" y="4349"/>
                    </a:lnTo>
                    <a:lnTo>
                      <a:pt x="17768" y="4546"/>
                    </a:lnTo>
                    <a:lnTo>
                      <a:pt x="17532" y="4564"/>
                    </a:lnTo>
                    <a:lnTo>
                      <a:pt x="17322" y="4636"/>
                    </a:lnTo>
                    <a:lnTo>
                      <a:pt x="17086" y="4708"/>
                    </a:lnTo>
                    <a:lnTo>
                      <a:pt x="16850" y="4744"/>
                    </a:lnTo>
                    <a:lnTo>
                      <a:pt x="16561" y="4798"/>
                    </a:lnTo>
                    <a:lnTo>
                      <a:pt x="16246" y="4906"/>
                    </a:lnTo>
                    <a:lnTo>
                      <a:pt x="15905" y="4996"/>
                    </a:lnTo>
                    <a:lnTo>
                      <a:pt x="15590" y="5086"/>
                    </a:lnTo>
                    <a:lnTo>
                      <a:pt x="15301" y="5121"/>
                    </a:lnTo>
                    <a:lnTo>
                      <a:pt x="15065" y="5193"/>
                    </a:lnTo>
                    <a:lnTo>
                      <a:pt x="14881" y="5229"/>
                    </a:lnTo>
                    <a:lnTo>
                      <a:pt x="14619" y="5193"/>
                    </a:lnTo>
                    <a:lnTo>
                      <a:pt x="14540" y="5121"/>
                    </a:lnTo>
                    <a:lnTo>
                      <a:pt x="14383" y="5032"/>
                    </a:lnTo>
                    <a:lnTo>
                      <a:pt x="14356" y="4996"/>
                    </a:lnTo>
                    <a:lnTo>
                      <a:pt x="14251" y="4906"/>
                    </a:lnTo>
                    <a:lnTo>
                      <a:pt x="14068" y="4636"/>
                    </a:lnTo>
                    <a:lnTo>
                      <a:pt x="13963" y="4385"/>
                    </a:lnTo>
                    <a:lnTo>
                      <a:pt x="13963" y="4151"/>
                    </a:lnTo>
                    <a:lnTo>
                      <a:pt x="13910" y="3900"/>
                    </a:lnTo>
                    <a:lnTo>
                      <a:pt x="13963" y="3630"/>
                    </a:lnTo>
                    <a:lnTo>
                      <a:pt x="14199" y="3414"/>
                    </a:lnTo>
                    <a:lnTo>
                      <a:pt x="14487" y="3181"/>
                    </a:lnTo>
                    <a:lnTo>
                      <a:pt x="14776" y="3055"/>
                    </a:lnTo>
                    <a:lnTo>
                      <a:pt x="15065" y="2857"/>
                    </a:lnTo>
                    <a:lnTo>
                      <a:pt x="15301" y="2624"/>
                    </a:lnTo>
                    <a:lnTo>
                      <a:pt x="15432" y="2408"/>
                    </a:lnTo>
                    <a:lnTo>
                      <a:pt x="15432" y="2138"/>
                    </a:lnTo>
                    <a:lnTo>
                      <a:pt x="14907" y="1887"/>
                    </a:lnTo>
                    <a:lnTo>
                      <a:pt x="14487" y="1653"/>
                    </a:lnTo>
                    <a:lnTo>
                      <a:pt x="13438" y="1258"/>
                    </a:lnTo>
                    <a:lnTo>
                      <a:pt x="12887" y="1042"/>
                    </a:lnTo>
                    <a:lnTo>
                      <a:pt x="12362" y="845"/>
                    </a:lnTo>
                    <a:lnTo>
                      <a:pt x="11784" y="683"/>
                    </a:lnTo>
                    <a:lnTo>
                      <a:pt x="11233" y="557"/>
                    </a:lnTo>
                    <a:lnTo>
                      <a:pt x="11600" y="809"/>
                    </a:lnTo>
                    <a:lnTo>
                      <a:pt x="11942" y="1006"/>
                    </a:lnTo>
                    <a:lnTo>
                      <a:pt x="12204" y="1132"/>
                    </a:lnTo>
                    <a:lnTo>
                      <a:pt x="12703" y="1330"/>
                    </a:lnTo>
                    <a:lnTo>
                      <a:pt x="12729" y="1581"/>
                    </a:lnTo>
                    <a:lnTo>
                      <a:pt x="12703" y="1887"/>
                    </a:lnTo>
                    <a:lnTo>
                      <a:pt x="12545" y="2210"/>
                    </a:lnTo>
                    <a:lnTo>
                      <a:pt x="12545" y="2426"/>
                    </a:lnTo>
                    <a:lnTo>
                      <a:pt x="12703" y="2696"/>
                    </a:lnTo>
                    <a:lnTo>
                      <a:pt x="12703" y="2785"/>
                    </a:lnTo>
                    <a:lnTo>
                      <a:pt x="12598" y="2893"/>
                    </a:lnTo>
                    <a:lnTo>
                      <a:pt x="12440" y="2983"/>
                    </a:lnTo>
                    <a:lnTo>
                      <a:pt x="12309" y="3055"/>
                    </a:lnTo>
                    <a:lnTo>
                      <a:pt x="12204" y="3145"/>
                    </a:lnTo>
                    <a:lnTo>
                      <a:pt x="12204" y="3414"/>
                    </a:lnTo>
                    <a:lnTo>
                      <a:pt x="12178" y="3504"/>
                    </a:lnTo>
                    <a:lnTo>
                      <a:pt x="12073" y="3540"/>
                    </a:lnTo>
                    <a:lnTo>
                      <a:pt x="12020" y="3594"/>
                    </a:lnTo>
                    <a:lnTo>
                      <a:pt x="11889" y="3594"/>
                    </a:lnTo>
                    <a:lnTo>
                      <a:pt x="11732" y="3540"/>
                    </a:lnTo>
                    <a:lnTo>
                      <a:pt x="11600" y="3594"/>
                    </a:lnTo>
                    <a:lnTo>
                      <a:pt x="11364" y="3630"/>
                    </a:lnTo>
                    <a:lnTo>
                      <a:pt x="11233" y="3630"/>
                    </a:lnTo>
                    <a:lnTo>
                      <a:pt x="11128" y="3594"/>
                    </a:lnTo>
                    <a:lnTo>
                      <a:pt x="11128" y="3540"/>
                    </a:lnTo>
                    <a:lnTo>
                      <a:pt x="11076" y="3504"/>
                    </a:lnTo>
                    <a:lnTo>
                      <a:pt x="10997" y="2947"/>
                    </a:lnTo>
                    <a:lnTo>
                      <a:pt x="10787" y="2857"/>
                    </a:lnTo>
                    <a:lnTo>
                      <a:pt x="10656" y="2696"/>
                    </a:lnTo>
                    <a:lnTo>
                      <a:pt x="10236" y="2408"/>
                    </a:lnTo>
                    <a:lnTo>
                      <a:pt x="10131" y="2246"/>
                    </a:lnTo>
                    <a:lnTo>
                      <a:pt x="10078" y="2102"/>
                    </a:lnTo>
                    <a:lnTo>
                      <a:pt x="10000" y="1941"/>
                    </a:lnTo>
                    <a:lnTo>
                      <a:pt x="10078" y="1851"/>
                    </a:lnTo>
                    <a:lnTo>
                      <a:pt x="10131" y="1779"/>
                    </a:lnTo>
                    <a:lnTo>
                      <a:pt x="10236" y="1779"/>
                    </a:lnTo>
                    <a:lnTo>
                      <a:pt x="10236" y="1743"/>
                    </a:lnTo>
                    <a:lnTo>
                      <a:pt x="10262" y="1743"/>
                    </a:lnTo>
                    <a:lnTo>
                      <a:pt x="10419" y="1851"/>
                    </a:lnTo>
                    <a:lnTo>
                      <a:pt x="10656" y="1941"/>
                    </a:lnTo>
                    <a:lnTo>
                      <a:pt x="10839" y="1977"/>
                    </a:lnTo>
                    <a:lnTo>
                      <a:pt x="11128" y="1977"/>
                    </a:lnTo>
                    <a:lnTo>
                      <a:pt x="11128" y="1294"/>
                    </a:lnTo>
                    <a:lnTo>
                      <a:pt x="10787" y="1006"/>
                    </a:lnTo>
                    <a:lnTo>
                      <a:pt x="10367" y="755"/>
                    </a:lnTo>
                    <a:lnTo>
                      <a:pt x="9895" y="485"/>
                    </a:lnTo>
                    <a:lnTo>
                      <a:pt x="9553" y="162"/>
                    </a:lnTo>
                    <a:lnTo>
                      <a:pt x="9186" y="90"/>
                    </a:lnTo>
                    <a:lnTo>
                      <a:pt x="8897" y="36"/>
                    </a:lnTo>
                    <a:lnTo>
                      <a:pt x="8530" y="0"/>
                    </a:lnTo>
                    <a:lnTo>
                      <a:pt x="8084" y="0"/>
                    </a:lnTo>
                    <a:lnTo>
                      <a:pt x="8084" y="90"/>
                    </a:lnTo>
                    <a:lnTo>
                      <a:pt x="8057" y="162"/>
                    </a:lnTo>
                    <a:lnTo>
                      <a:pt x="7585" y="252"/>
                    </a:lnTo>
                    <a:lnTo>
                      <a:pt x="7375" y="485"/>
                    </a:lnTo>
                    <a:lnTo>
                      <a:pt x="7244" y="755"/>
                    </a:lnTo>
                    <a:lnTo>
                      <a:pt x="6955" y="1006"/>
                    </a:lnTo>
                    <a:lnTo>
                      <a:pt x="6588" y="1006"/>
                    </a:lnTo>
                    <a:lnTo>
                      <a:pt x="6535" y="1042"/>
                    </a:lnTo>
                    <a:lnTo>
                      <a:pt x="6299" y="1294"/>
                    </a:lnTo>
                    <a:lnTo>
                      <a:pt x="6063" y="1563"/>
                    </a:lnTo>
                    <a:lnTo>
                      <a:pt x="5879" y="1779"/>
                    </a:lnTo>
                    <a:lnTo>
                      <a:pt x="5590" y="1977"/>
                    </a:lnTo>
                    <a:lnTo>
                      <a:pt x="5485" y="1977"/>
                    </a:lnTo>
                    <a:lnTo>
                      <a:pt x="5485" y="2049"/>
                    </a:lnTo>
                    <a:lnTo>
                      <a:pt x="4829" y="2498"/>
                    </a:lnTo>
                    <a:lnTo>
                      <a:pt x="4829" y="2534"/>
                    </a:lnTo>
                    <a:lnTo>
                      <a:pt x="5118" y="2624"/>
                    </a:lnTo>
                    <a:lnTo>
                      <a:pt x="5485" y="2696"/>
                    </a:lnTo>
                    <a:lnTo>
                      <a:pt x="5879" y="2749"/>
                    </a:lnTo>
                    <a:lnTo>
                      <a:pt x="6141" y="2749"/>
                    </a:lnTo>
                    <a:lnTo>
                      <a:pt x="6194" y="2785"/>
                    </a:lnTo>
                    <a:lnTo>
                      <a:pt x="6299" y="2785"/>
                    </a:lnTo>
                    <a:lnTo>
                      <a:pt x="6299" y="2857"/>
                    </a:lnTo>
                    <a:lnTo>
                      <a:pt x="6351" y="2893"/>
                    </a:lnTo>
                    <a:lnTo>
                      <a:pt x="6299" y="2947"/>
                    </a:lnTo>
                    <a:lnTo>
                      <a:pt x="6141" y="2983"/>
                    </a:lnTo>
                    <a:lnTo>
                      <a:pt x="6063" y="3055"/>
                    </a:lnTo>
                    <a:lnTo>
                      <a:pt x="5905" y="3073"/>
                    </a:lnTo>
                    <a:lnTo>
                      <a:pt x="5774" y="3235"/>
                    </a:lnTo>
                    <a:lnTo>
                      <a:pt x="5643" y="3504"/>
                    </a:lnTo>
                    <a:lnTo>
                      <a:pt x="5485" y="3738"/>
                    </a:lnTo>
                    <a:lnTo>
                      <a:pt x="5485" y="3989"/>
                    </a:lnTo>
                    <a:lnTo>
                      <a:pt x="5590" y="4079"/>
                    </a:lnTo>
                    <a:lnTo>
                      <a:pt x="5643" y="4079"/>
                    </a:lnTo>
                    <a:lnTo>
                      <a:pt x="5590" y="4151"/>
                    </a:lnTo>
                    <a:lnTo>
                      <a:pt x="5485" y="4277"/>
                    </a:lnTo>
                    <a:lnTo>
                      <a:pt x="5643" y="4385"/>
                    </a:lnTo>
                    <a:lnTo>
                      <a:pt x="6063" y="4187"/>
                    </a:lnTo>
                    <a:lnTo>
                      <a:pt x="6824" y="4151"/>
                    </a:lnTo>
                    <a:lnTo>
                      <a:pt x="6824" y="4079"/>
                    </a:lnTo>
                    <a:lnTo>
                      <a:pt x="6876" y="4061"/>
                    </a:lnTo>
                    <a:lnTo>
                      <a:pt x="6955" y="4061"/>
                    </a:lnTo>
                    <a:lnTo>
                      <a:pt x="7008" y="3989"/>
                    </a:lnTo>
                    <a:lnTo>
                      <a:pt x="7008" y="3594"/>
                    </a:lnTo>
                    <a:lnTo>
                      <a:pt x="7585" y="2785"/>
                    </a:lnTo>
                    <a:lnTo>
                      <a:pt x="7664" y="2785"/>
                    </a:lnTo>
                    <a:lnTo>
                      <a:pt x="7952" y="3055"/>
                    </a:lnTo>
                    <a:lnTo>
                      <a:pt x="8189" y="3235"/>
                    </a:lnTo>
                    <a:lnTo>
                      <a:pt x="8477" y="3504"/>
                    </a:lnTo>
                    <a:lnTo>
                      <a:pt x="8818" y="3702"/>
                    </a:lnTo>
                    <a:lnTo>
                      <a:pt x="9002" y="3792"/>
                    </a:lnTo>
                    <a:lnTo>
                      <a:pt x="9055" y="3900"/>
                    </a:lnTo>
                    <a:lnTo>
                      <a:pt x="9186" y="4061"/>
                    </a:lnTo>
                    <a:lnTo>
                      <a:pt x="9291" y="4151"/>
                    </a:lnTo>
                    <a:lnTo>
                      <a:pt x="9291" y="4636"/>
                    </a:lnTo>
                    <a:lnTo>
                      <a:pt x="9422" y="4906"/>
                    </a:lnTo>
                    <a:lnTo>
                      <a:pt x="9553" y="5086"/>
                    </a:lnTo>
                    <a:lnTo>
                      <a:pt x="9842" y="5283"/>
                    </a:lnTo>
                    <a:lnTo>
                      <a:pt x="9842" y="5355"/>
                    </a:lnTo>
                    <a:lnTo>
                      <a:pt x="9763" y="5391"/>
                    </a:lnTo>
                    <a:lnTo>
                      <a:pt x="9763" y="5481"/>
                    </a:lnTo>
                    <a:lnTo>
                      <a:pt x="9711" y="5553"/>
                    </a:lnTo>
                    <a:lnTo>
                      <a:pt x="9422" y="5481"/>
                    </a:lnTo>
                    <a:lnTo>
                      <a:pt x="9133" y="5283"/>
                    </a:lnTo>
                    <a:lnTo>
                      <a:pt x="8818" y="5121"/>
                    </a:lnTo>
                    <a:lnTo>
                      <a:pt x="8477" y="5086"/>
                    </a:lnTo>
                    <a:lnTo>
                      <a:pt x="8241" y="5193"/>
                    </a:lnTo>
                    <a:lnTo>
                      <a:pt x="8084" y="5283"/>
                    </a:lnTo>
                    <a:lnTo>
                      <a:pt x="7847" y="5391"/>
                    </a:lnTo>
                    <a:lnTo>
                      <a:pt x="7769" y="5481"/>
                    </a:lnTo>
                    <a:lnTo>
                      <a:pt x="7821" y="5553"/>
                    </a:lnTo>
                    <a:lnTo>
                      <a:pt x="7847" y="5571"/>
                    </a:lnTo>
                    <a:lnTo>
                      <a:pt x="7847" y="5643"/>
                    </a:lnTo>
                    <a:lnTo>
                      <a:pt x="8189" y="5643"/>
                    </a:lnTo>
                    <a:lnTo>
                      <a:pt x="8320" y="5679"/>
                    </a:lnTo>
                    <a:lnTo>
                      <a:pt x="8372" y="5768"/>
                    </a:lnTo>
                    <a:lnTo>
                      <a:pt x="8477" y="5930"/>
                    </a:lnTo>
                    <a:lnTo>
                      <a:pt x="8372" y="6002"/>
                    </a:lnTo>
                    <a:lnTo>
                      <a:pt x="8320" y="6092"/>
                    </a:lnTo>
                    <a:lnTo>
                      <a:pt x="6824" y="5876"/>
                    </a:lnTo>
                    <a:lnTo>
                      <a:pt x="6824" y="6200"/>
                    </a:lnTo>
                    <a:lnTo>
                      <a:pt x="6719" y="6236"/>
                    </a:lnTo>
                    <a:lnTo>
                      <a:pt x="6588" y="6397"/>
                    </a:lnTo>
                    <a:lnTo>
                      <a:pt x="6535" y="6415"/>
                    </a:lnTo>
                    <a:lnTo>
                      <a:pt x="6351" y="6577"/>
                    </a:lnTo>
                    <a:lnTo>
                      <a:pt x="5905" y="7062"/>
                    </a:lnTo>
                    <a:lnTo>
                      <a:pt x="4960" y="7386"/>
                    </a:lnTo>
                    <a:lnTo>
                      <a:pt x="4934" y="7422"/>
                    </a:lnTo>
                    <a:lnTo>
                      <a:pt x="4829" y="7529"/>
                    </a:lnTo>
                    <a:lnTo>
                      <a:pt x="4829" y="8590"/>
                    </a:lnTo>
                    <a:lnTo>
                      <a:pt x="4540" y="8590"/>
                    </a:lnTo>
                    <a:lnTo>
                      <a:pt x="4304" y="8536"/>
                    </a:lnTo>
                    <a:lnTo>
                      <a:pt x="4121" y="8428"/>
                    </a:lnTo>
                    <a:lnTo>
                      <a:pt x="3963" y="8338"/>
                    </a:lnTo>
                    <a:lnTo>
                      <a:pt x="3963" y="8069"/>
                    </a:lnTo>
                    <a:lnTo>
                      <a:pt x="3884" y="7817"/>
                    </a:lnTo>
                    <a:lnTo>
                      <a:pt x="3701" y="7619"/>
                    </a:lnTo>
                    <a:lnTo>
                      <a:pt x="3412" y="7422"/>
                    </a:lnTo>
                    <a:lnTo>
                      <a:pt x="3071" y="7494"/>
                    </a:lnTo>
                    <a:lnTo>
                      <a:pt x="2887" y="7494"/>
                    </a:lnTo>
                    <a:lnTo>
                      <a:pt x="2651" y="7422"/>
                    </a:lnTo>
                    <a:lnTo>
                      <a:pt x="2467" y="7332"/>
                    </a:lnTo>
                    <a:lnTo>
                      <a:pt x="2178" y="7224"/>
                    </a:lnTo>
                    <a:lnTo>
                      <a:pt x="1890" y="7134"/>
                    </a:lnTo>
                    <a:lnTo>
                      <a:pt x="1548" y="7062"/>
                    </a:lnTo>
                    <a:lnTo>
                      <a:pt x="1286" y="7044"/>
                    </a:lnTo>
                    <a:lnTo>
                      <a:pt x="997" y="7224"/>
                    </a:lnTo>
                    <a:lnTo>
                      <a:pt x="551" y="7619"/>
                    </a:lnTo>
                    <a:lnTo>
                      <a:pt x="131" y="8051"/>
                    </a:lnTo>
                    <a:lnTo>
                      <a:pt x="0" y="8176"/>
                    </a:lnTo>
                    <a:lnTo>
                      <a:pt x="551" y="8536"/>
                    </a:lnTo>
                    <a:lnTo>
                      <a:pt x="656" y="9273"/>
                    </a:lnTo>
                    <a:lnTo>
                      <a:pt x="761" y="9273"/>
                    </a:lnTo>
                    <a:lnTo>
                      <a:pt x="997" y="9219"/>
                    </a:lnTo>
                    <a:lnTo>
                      <a:pt x="1129" y="9183"/>
                    </a:lnTo>
                    <a:lnTo>
                      <a:pt x="1286" y="9075"/>
                    </a:lnTo>
                    <a:lnTo>
                      <a:pt x="1417" y="8913"/>
                    </a:lnTo>
                    <a:lnTo>
                      <a:pt x="1522" y="8823"/>
                    </a:lnTo>
                    <a:lnTo>
                      <a:pt x="1653" y="8715"/>
                    </a:lnTo>
                    <a:lnTo>
                      <a:pt x="1890" y="8626"/>
                    </a:lnTo>
                    <a:lnTo>
                      <a:pt x="1942" y="8626"/>
                    </a:lnTo>
                    <a:lnTo>
                      <a:pt x="1942" y="8715"/>
                    </a:lnTo>
                    <a:lnTo>
                      <a:pt x="1653" y="9668"/>
                    </a:lnTo>
                    <a:lnTo>
                      <a:pt x="2073" y="9991"/>
                    </a:lnTo>
                    <a:lnTo>
                      <a:pt x="2021" y="10189"/>
                    </a:lnTo>
                    <a:lnTo>
                      <a:pt x="1785" y="10315"/>
                    </a:lnTo>
                    <a:lnTo>
                      <a:pt x="1548" y="10477"/>
                    </a:lnTo>
                    <a:lnTo>
                      <a:pt x="1417" y="10728"/>
                    </a:lnTo>
                    <a:lnTo>
                      <a:pt x="1417" y="10926"/>
                    </a:lnTo>
                    <a:lnTo>
                      <a:pt x="1653" y="11123"/>
                    </a:lnTo>
                    <a:lnTo>
                      <a:pt x="1942" y="11321"/>
                    </a:lnTo>
                    <a:lnTo>
                      <a:pt x="2310" y="11519"/>
                    </a:lnTo>
                    <a:lnTo>
                      <a:pt x="2651" y="11609"/>
                    </a:lnTo>
                    <a:lnTo>
                      <a:pt x="2992" y="11609"/>
                    </a:lnTo>
                    <a:lnTo>
                      <a:pt x="3254" y="11573"/>
                    </a:lnTo>
                    <a:lnTo>
                      <a:pt x="3464" y="11519"/>
                    </a:lnTo>
                    <a:lnTo>
                      <a:pt x="3701" y="11411"/>
                    </a:lnTo>
                    <a:lnTo>
                      <a:pt x="3884" y="11411"/>
                    </a:lnTo>
                    <a:lnTo>
                      <a:pt x="4016" y="11483"/>
                    </a:lnTo>
                    <a:lnTo>
                      <a:pt x="4199" y="11519"/>
                    </a:lnTo>
                    <a:lnTo>
                      <a:pt x="4409" y="11573"/>
                    </a:lnTo>
                    <a:lnTo>
                      <a:pt x="4829" y="11716"/>
                    </a:lnTo>
                    <a:lnTo>
                      <a:pt x="5118" y="11878"/>
                    </a:lnTo>
                    <a:lnTo>
                      <a:pt x="5485" y="12040"/>
                    </a:lnTo>
                    <a:lnTo>
                      <a:pt x="5774" y="12166"/>
                    </a:lnTo>
                    <a:lnTo>
                      <a:pt x="5905" y="12417"/>
                    </a:lnTo>
                    <a:lnTo>
                      <a:pt x="6010" y="12687"/>
                    </a:lnTo>
                    <a:lnTo>
                      <a:pt x="6063" y="12974"/>
                    </a:lnTo>
                    <a:lnTo>
                      <a:pt x="6141" y="13262"/>
                    </a:lnTo>
                    <a:lnTo>
                      <a:pt x="6535" y="13370"/>
                    </a:lnTo>
                    <a:lnTo>
                      <a:pt x="6876" y="13460"/>
                    </a:lnTo>
                    <a:lnTo>
                      <a:pt x="7244" y="13621"/>
                    </a:lnTo>
                    <a:lnTo>
                      <a:pt x="7532" y="13873"/>
                    </a:lnTo>
                    <a:lnTo>
                      <a:pt x="7821" y="14376"/>
                    </a:lnTo>
                    <a:lnTo>
                      <a:pt x="8084" y="14915"/>
                    </a:lnTo>
                    <a:lnTo>
                      <a:pt x="8372" y="15472"/>
                    </a:lnTo>
                    <a:lnTo>
                      <a:pt x="8766" y="15921"/>
                    </a:lnTo>
                    <a:lnTo>
                      <a:pt x="9186" y="16245"/>
                    </a:lnTo>
                    <a:lnTo>
                      <a:pt x="9606" y="16604"/>
                    </a:lnTo>
                    <a:lnTo>
                      <a:pt x="10000" y="16964"/>
                    </a:lnTo>
                    <a:lnTo>
                      <a:pt x="10367" y="17359"/>
                    </a:lnTo>
                    <a:lnTo>
                      <a:pt x="10419" y="17611"/>
                    </a:lnTo>
                    <a:lnTo>
                      <a:pt x="10419" y="17844"/>
                    </a:lnTo>
                    <a:lnTo>
                      <a:pt x="10262" y="18096"/>
                    </a:lnTo>
                    <a:lnTo>
                      <a:pt x="10000" y="18294"/>
                    </a:lnTo>
                    <a:lnTo>
                      <a:pt x="9553" y="18365"/>
                    </a:lnTo>
                    <a:lnTo>
                      <a:pt x="9133" y="18455"/>
                    </a:lnTo>
                    <a:lnTo>
                      <a:pt x="8766" y="18545"/>
                    </a:lnTo>
                    <a:lnTo>
                      <a:pt x="8372" y="18653"/>
                    </a:lnTo>
                    <a:lnTo>
                      <a:pt x="8057" y="18743"/>
                    </a:lnTo>
                    <a:lnTo>
                      <a:pt x="7664" y="18904"/>
                    </a:lnTo>
                    <a:lnTo>
                      <a:pt x="7296" y="19102"/>
                    </a:lnTo>
                    <a:lnTo>
                      <a:pt x="6876" y="19300"/>
                    </a:lnTo>
                    <a:lnTo>
                      <a:pt x="6535" y="19462"/>
                    </a:lnTo>
                    <a:lnTo>
                      <a:pt x="6063" y="19587"/>
                    </a:lnTo>
                    <a:lnTo>
                      <a:pt x="5643" y="19659"/>
                    </a:lnTo>
                    <a:lnTo>
                      <a:pt x="5197" y="19749"/>
                    </a:lnTo>
                    <a:lnTo>
                      <a:pt x="4777" y="19857"/>
                    </a:lnTo>
                    <a:lnTo>
                      <a:pt x="4304" y="19947"/>
                    </a:lnTo>
                    <a:lnTo>
                      <a:pt x="3963" y="20108"/>
                    </a:lnTo>
                    <a:lnTo>
                      <a:pt x="3701" y="20342"/>
                    </a:lnTo>
                    <a:lnTo>
                      <a:pt x="3254" y="20594"/>
                    </a:lnTo>
                    <a:lnTo>
                      <a:pt x="2782" y="20845"/>
                    </a:lnTo>
                    <a:lnTo>
                      <a:pt x="2310" y="21043"/>
                    </a:lnTo>
                    <a:lnTo>
                      <a:pt x="1785" y="21205"/>
                    </a:lnTo>
                    <a:lnTo>
                      <a:pt x="2310" y="21312"/>
                    </a:lnTo>
                    <a:lnTo>
                      <a:pt x="2782" y="21348"/>
                    </a:lnTo>
                    <a:lnTo>
                      <a:pt x="3254" y="21438"/>
                    </a:lnTo>
                    <a:lnTo>
                      <a:pt x="3727" y="21510"/>
                    </a:lnTo>
                    <a:lnTo>
                      <a:pt x="4252" y="21528"/>
                    </a:lnTo>
                    <a:lnTo>
                      <a:pt x="4777" y="21528"/>
                    </a:lnTo>
                    <a:lnTo>
                      <a:pt x="5249" y="21600"/>
                    </a:lnTo>
                    <a:lnTo>
                      <a:pt x="6614" y="21600"/>
                    </a:lnTo>
                    <a:lnTo>
                      <a:pt x="7532" y="21528"/>
                    </a:lnTo>
                    <a:lnTo>
                      <a:pt x="8372" y="21438"/>
                    </a:lnTo>
                    <a:lnTo>
                      <a:pt x="9291" y="21312"/>
                    </a:lnTo>
                    <a:lnTo>
                      <a:pt x="10131" y="21151"/>
                    </a:lnTo>
                    <a:lnTo>
                      <a:pt x="10944" y="20989"/>
                    </a:lnTo>
                    <a:lnTo>
                      <a:pt x="11732" y="20755"/>
                    </a:lnTo>
                    <a:lnTo>
                      <a:pt x="12545" y="20504"/>
                    </a:lnTo>
                    <a:lnTo>
                      <a:pt x="13254" y="20234"/>
                    </a:lnTo>
                    <a:lnTo>
                      <a:pt x="14068" y="19947"/>
                    </a:lnTo>
                    <a:lnTo>
                      <a:pt x="14671" y="19659"/>
                    </a:lnTo>
                    <a:lnTo>
                      <a:pt x="15432" y="19300"/>
                    </a:lnTo>
                    <a:lnTo>
                      <a:pt x="16088" y="18904"/>
                    </a:lnTo>
                    <a:lnTo>
                      <a:pt x="16718" y="18491"/>
                    </a:lnTo>
                    <a:lnTo>
                      <a:pt x="17322" y="18096"/>
                    </a:lnTo>
                    <a:lnTo>
                      <a:pt x="17899" y="17647"/>
                    </a:lnTo>
                    <a:lnTo>
                      <a:pt x="17479" y="17359"/>
                    </a:lnTo>
                    <a:lnTo>
                      <a:pt x="16955" y="17161"/>
                    </a:lnTo>
                    <a:lnTo>
                      <a:pt x="16430" y="16892"/>
                    </a:lnTo>
                    <a:lnTo>
                      <a:pt x="16010" y="16694"/>
                    </a:lnTo>
                    <a:lnTo>
                      <a:pt x="15485" y="16568"/>
                    </a:lnTo>
                    <a:lnTo>
                      <a:pt x="15065" y="16479"/>
                    </a:lnTo>
                    <a:lnTo>
                      <a:pt x="14619" y="16245"/>
                    </a:lnTo>
                    <a:lnTo>
                      <a:pt x="14356" y="16047"/>
                    </a:lnTo>
                    <a:lnTo>
                      <a:pt x="14356" y="15957"/>
                    </a:lnTo>
                    <a:lnTo>
                      <a:pt x="14251" y="15957"/>
                    </a:lnTo>
                    <a:lnTo>
                      <a:pt x="14251" y="15706"/>
                    </a:lnTo>
                    <a:lnTo>
                      <a:pt x="14356" y="15508"/>
                    </a:lnTo>
                    <a:lnTo>
                      <a:pt x="14356" y="15364"/>
                    </a:lnTo>
                    <a:lnTo>
                      <a:pt x="14383" y="15185"/>
                    </a:lnTo>
                    <a:lnTo>
                      <a:pt x="14619" y="14717"/>
                    </a:lnTo>
                    <a:lnTo>
                      <a:pt x="14881" y="14214"/>
                    </a:lnTo>
                    <a:lnTo>
                      <a:pt x="15196" y="13819"/>
                    </a:lnTo>
                    <a:lnTo>
                      <a:pt x="15774" y="13531"/>
                    </a:lnTo>
                    <a:lnTo>
                      <a:pt x="16088" y="13460"/>
                    </a:lnTo>
                    <a:lnTo>
                      <a:pt x="16377" y="13370"/>
                    </a:lnTo>
                    <a:lnTo>
                      <a:pt x="16561" y="13334"/>
                    </a:lnTo>
                    <a:lnTo>
                      <a:pt x="16850" y="13262"/>
                    </a:lnTo>
                    <a:lnTo>
                      <a:pt x="17191" y="13262"/>
                    </a:lnTo>
                    <a:lnTo>
                      <a:pt x="17479" y="13226"/>
                    </a:lnTo>
                    <a:lnTo>
                      <a:pt x="17663" y="13100"/>
                    </a:lnTo>
                    <a:lnTo>
                      <a:pt x="17952" y="13064"/>
                    </a:lnTo>
                    <a:lnTo>
                      <a:pt x="18241" y="13064"/>
                    </a:lnTo>
                    <a:lnTo>
                      <a:pt x="18477" y="12974"/>
                    </a:lnTo>
                    <a:lnTo>
                      <a:pt x="18765" y="12902"/>
                    </a:lnTo>
                    <a:lnTo>
                      <a:pt x="19028" y="12813"/>
                    </a:lnTo>
                    <a:lnTo>
                      <a:pt x="19317" y="12777"/>
                    </a:lnTo>
                    <a:lnTo>
                      <a:pt x="19658" y="12705"/>
                    </a:lnTo>
                    <a:lnTo>
                      <a:pt x="19947" y="12705"/>
                    </a:lnTo>
                    <a:lnTo>
                      <a:pt x="20209" y="12777"/>
                    </a:lnTo>
                    <a:lnTo>
                      <a:pt x="20366" y="12885"/>
                    </a:lnTo>
                    <a:lnTo>
                      <a:pt x="20550" y="12974"/>
                    </a:lnTo>
                    <a:lnTo>
                      <a:pt x="20786" y="13100"/>
                    </a:lnTo>
                    <a:lnTo>
                      <a:pt x="21075" y="13226"/>
                    </a:lnTo>
                  </a:path>
                </a:pathLst>
              </a:cu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74" name="Figure"/>
              <p:cNvSpPr/>
              <p:nvPr/>
            </p:nvSpPr>
            <p:spPr>
              <a:xfrm>
                <a:off x="841375" y="804862"/>
                <a:ext cx="96863" cy="1127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32" y="19500"/>
                    </a:moveTo>
                    <a:lnTo>
                      <a:pt x="20206" y="21600"/>
                    </a:lnTo>
                    <a:lnTo>
                      <a:pt x="21600" y="21600"/>
                    </a:lnTo>
                    <a:lnTo>
                      <a:pt x="21600" y="20100"/>
                    </a:lnTo>
                    <a:lnTo>
                      <a:pt x="20206" y="19500"/>
                    </a:lnTo>
                    <a:lnTo>
                      <a:pt x="20206" y="18600"/>
                    </a:lnTo>
                    <a:lnTo>
                      <a:pt x="15329" y="16800"/>
                    </a:lnTo>
                    <a:lnTo>
                      <a:pt x="12890" y="13500"/>
                    </a:lnTo>
                    <a:lnTo>
                      <a:pt x="10800" y="10200"/>
                    </a:lnTo>
                    <a:lnTo>
                      <a:pt x="9058" y="6000"/>
                    </a:lnTo>
                    <a:lnTo>
                      <a:pt x="3135" y="0"/>
                    </a:lnTo>
                    <a:lnTo>
                      <a:pt x="2090" y="1200"/>
                    </a:lnTo>
                    <a:lnTo>
                      <a:pt x="697" y="2700"/>
                    </a:lnTo>
                    <a:lnTo>
                      <a:pt x="0" y="3300"/>
                    </a:lnTo>
                    <a:lnTo>
                      <a:pt x="0" y="6000"/>
                    </a:lnTo>
                    <a:lnTo>
                      <a:pt x="3135" y="9300"/>
                    </a:lnTo>
                    <a:lnTo>
                      <a:pt x="6968" y="13500"/>
                    </a:lnTo>
                    <a:lnTo>
                      <a:pt x="10800" y="16800"/>
                    </a:lnTo>
                    <a:lnTo>
                      <a:pt x="14632" y="19500"/>
                    </a:lnTo>
                  </a:path>
                </a:pathLst>
              </a:cu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grpSp>
      <p:sp>
        <p:nvSpPr>
          <p:cNvPr id="77" name="Texte du titre"/>
          <p:cNvSpPr txBox="1"/>
          <p:nvPr>
            <p:ph type="title"/>
          </p:nvPr>
        </p:nvSpPr>
        <p:spPr>
          <a:xfrm>
            <a:off x="685800" y="2130425"/>
            <a:ext cx="7772400" cy="1470025"/>
          </a:xfrm>
          <a:prstGeom prst="rect">
            <a:avLst/>
          </a:prstGeom>
        </p:spPr>
        <p:txBody>
          <a:bodyPr>
            <a:normAutofit fontScale="100000" lnSpcReduction="0"/>
          </a:bodyPr>
          <a:lstStyle/>
          <a:p>
            <a:pPr/>
            <a:r>
              <a:t>Texte du titre</a:t>
            </a:r>
          </a:p>
        </p:txBody>
      </p:sp>
      <p:sp>
        <p:nvSpPr>
          <p:cNvPr id="78" name="Texte niveau 1…"/>
          <p:cNvSpPr txBox="1"/>
          <p:nvPr>
            <p:ph type="body" sz="quarter" idx="1"/>
          </p:nvPr>
        </p:nvSpPr>
        <p:spPr>
          <a:xfrm>
            <a:off x="1371600" y="3886200"/>
            <a:ext cx="6400800" cy="1752600"/>
          </a:xfrm>
          <a:prstGeom prst="rect">
            <a:avLst/>
          </a:prstGeom>
        </p:spPr>
        <p:txBody>
          <a:bodyPr lIns="45719" tIns="45719" rIns="45719" bIns="45719">
            <a:normAutofit fontScale="100000" lnSpcReduction="0"/>
          </a:bodyPr>
          <a:lstStyle>
            <a:lvl1pPr algn="ctr"/>
            <a:lvl2pPr algn="ctr"/>
            <a:lvl3pPr algn="ctr"/>
            <a:lvl4pPr algn="ctr"/>
            <a:lvl5pPr algn="ctr"/>
          </a:lstStyle>
          <a:p>
            <a:pPr/>
            <a:r>
              <a:t>Texte niveau 1</a:t>
            </a:r>
          </a:p>
          <a:p>
            <a:pPr lvl="1"/>
            <a:r>
              <a:t>Texte niveau 2</a:t>
            </a:r>
          </a:p>
          <a:p>
            <a:pPr lvl="2"/>
            <a:r>
              <a:t>Texte niveau 3</a:t>
            </a:r>
          </a:p>
          <a:p>
            <a:pPr lvl="3"/>
            <a:r>
              <a:t>Texte niveau 4</a:t>
            </a:r>
          </a:p>
          <a:p>
            <a:pPr lvl="4"/>
            <a:r>
              <a:t>Texte niveau 5</a:t>
            </a:r>
          </a:p>
        </p:txBody>
      </p:sp>
      <p:sp>
        <p:nvSpPr>
          <p:cNvPr id="79" name="Numéro de diapositive"/>
          <p:cNvSpPr txBox="1"/>
          <p:nvPr>
            <p:ph type="sldNum" sz="quarter" idx="2"/>
          </p:nvPr>
        </p:nvSpPr>
        <p:spPr>
          <a:xfrm>
            <a:off x="8172512" y="6248400"/>
            <a:ext cx="284101" cy="289247"/>
          </a:xfrm>
          <a:prstGeom prst="rect">
            <a:avLst/>
          </a:prstGeom>
        </p:spPr>
        <p:txBody>
          <a:bodyPr/>
          <a:lstStyle>
            <a:lvl1pPr algn="r">
              <a:spcBef>
                <a:spcPts val="800"/>
              </a:spcBef>
              <a:tabLst>
                <a:tab pos="444500" algn="l"/>
                <a:tab pos="889000" algn="l"/>
                <a:tab pos="1346200" algn="l"/>
                <a:tab pos="1790700" algn="l"/>
              </a:tabLst>
              <a:defRPr sz="14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bg>
      <p:bgPr>
        <a:solidFill>
          <a:srgbClr val="FFFFFF"/>
        </a:solidFill>
      </p:bgPr>
    </p:bg>
    <p:spTree>
      <p:nvGrpSpPr>
        <p:cNvPr id="1" name=""/>
        <p:cNvGrpSpPr/>
        <p:nvPr/>
      </p:nvGrpSpPr>
      <p:grpSpPr>
        <a:xfrm>
          <a:off x="0" y="0"/>
          <a:ext cx="0" cy="0"/>
          <a:chOff x="0" y="0"/>
          <a:chExt cx="0" cy="0"/>
        </a:xfrm>
      </p:grpSpPr>
      <p:sp>
        <p:nvSpPr>
          <p:cNvPr id="86" name="Numéro de diapositive"/>
          <p:cNvSpPr txBox="1"/>
          <p:nvPr>
            <p:ph type="sldNum" sz="quarter" idx="2"/>
          </p:nvPr>
        </p:nvSpPr>
        <p:spPr>
          <a:xfrm>
            <a:off x="8172512" y="6248400"/>
            <a:ext cx="284101" cy="289247"/>
          </a:xfrm>
          <a:prstGeom prst="rect">
            <a:avLst/>
          </a:prstGeom>
        </p:spPr>
        <p:txBody>
          <a:bodyPr/>
          <a:lstStyle>
            <a:lvl1pPr marL="215900" indent="-215900" algn="r">
              <a:tabLst>
                <a:tab pos="444500" algn="l"/>
                <a:tab pos="889000" algn="l"/>
                <a:tab pos="1346200" algn="l"/>
                <a:tab pos="1790700" algn="l"/>
              </a:tabLst>
              <a:defRPr sz="14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066CC"/>
        </a:solidFill>
      </p:bgPr>
    </p:bg>
    <p:spTree>
      <p:nvGrpSpPr>
        <p:cNvPr id="1" name=""/>
        <p:cNvGrpSpPr/>
        <p:nvPr/>
      </p:nvGrpSpPr>
      <p:grpSpPr>
        <a:xfrm>
          <a:off x="0" y="0"/>
          <a:ext cx="0" cy="0"/>
          <a:chOff x="0" y="0"/>
          <a:chExt cx="0" cy="0"/>
        </a:xfrm>
      </p:grpSpPr>
      <p:sp>
        <p:nvSpPr>
          <p:cNvPr id="2" name="Rectangle"/>
          <p:cNvSpPr/>
          <p:nvPr/>
        </p:nvSpPr>
        <p:spPr>
          <a:xfrm>
            <a:off x="685800" y="6629400"/>
            <a:ext cx="3505200" cy="227013"/>
          </a:xfrm>
          <a:prstGeom prst="rect">
            <a:avLst/>
          </a:prstGeom>
          <a:solidFill>
            <a:srgbClr val="009999"/>
          </a:solidFill>
          <a:ln w="12700">
            <a:miter lim="400000"/>
          </a:ln>
        </p:spPr>
        <p:txBody>
          <a:bodyPr lIns="45719" rIns="45719" anchor="ctr"/>
          <a:lstStyle/>
          <a:p>
            <a:pPr>
              <a:defRPr>
                <a:solidFill>
                  <a:srgbClr val="FFFFFF"/>
                </a:solidFill>
              </a:defRPr>
            </a:pPr>
          </a:p>
        </p:txBody>
      </p:sp>
      <p:sp>
        <p:nvSpPr>
          <p:cNvPr id="3" name="Rectangle"/>
          <p:cNvSpPr/>
          <p:nvPr/>
        </p:nvSpPr>
        <p:spPr>
          <a:xfrm>
            <a:off x="762000" y="762000"/>
            <a:ext cx="8380413" cy="762000"/>
          </a:xfrm>
          <a:prstGeom prst="rect">
            <a:avLst/>
          </a:prstGeom>
          <a:solidFill>
            <a:srgbClr val="009999"/>
          </a:solidFill>
          <a:ln w="12700">
            <a:miter lim="400000"/>
          </a:ln>
        </p:spPr>
        <p:txBody>
          <a:bodyPr lIns="45719" rIns="45719" anchor="ctr"/>
          <a:lstStyle/>
          <a:p>
            <a:pPr>
              <a:defRPr>
                <a:solidFill>
                  <a:srgbClr val="FFFFFF"/>
                </a:solidFill>
              </a:defRPr>
            </a:pPr>
          </a:p>
        </p:txBody>
      </p:sp>
      <p:grpSp>
        <p:nvGrpSpPr>
          <p:cNvPr id="12" name="Groupe"/>
          <p:cNvGrpSpPr/>
          <p:nvPr/>
        </p:nvGrpSpPr>
        <p:grpSpPr>
          <a:xfrm>
            <a:off x="4538662" y="6746875"/>
            <a:ext cx="4330701" cy="63500"/>
            <a:chOff x="0" y="0"/>
            <a:chExt cx="4330700" cy="63500"/>
          </a:xfrm>
        </p:grpSpPr>
        <p:sp>
          <p:nvSpPr>
            <p:cNvPr id="4" name="Cercle"/>
            <p:cNvSpPr/>
            <p:nvPr/>
          </p:nvSpPr>
          <p:spPr>
            <a:xfrm>
              <a:off x="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5" name="Cercle"/>
            <p:cNvSpPr/>
            <p:nvPr/>
          </p:nvSpPr>
          <p:spPr>
            <a:xfrm>
              <a:off x="6096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6" name="Cercle"/>
            <p:cNvSpPr/>
            <p:nvPr/>
          </p:nvSpPr>
          <p:spPr>
            <a:xfrm>
              <a:off x="12192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7" name="Cercle"/>
            <p:cNvSpPr/>
            <p:nvPr/>
          </p:nvSpPr>
          <p:spPr>
            <a:xfrm>
              <a:off x="18288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8" name="Cercle"/>
            <p:cNvSpPr/>
            <p:nvPr/>
          </p:nvSpPr>
          <p:spPr>
            <a:xfrm>
              <a:off x="24384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9" name="Cercle"/>
            <p:cNvSpPr/>
            <p:nvPr/>
          </p:nvSpPr>
          <p:spPr>
            <a:xfrm>
              <a:off x="30480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0" name="Cercle"/>
            <p:cNvSpPr/>
            <p:nvPr/>
          </p:nvSpPr>
          <p:spPr>
            <a:xfrm>
              <a:off x="3657600" y="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1" name="Cercle"/>
            <p:cNvSpPr/>
            <p:nvPr/>
          </p:nvSpPr>
          <p:spPr>
            <a:xfrm>
              <a:off x="4267200" y="0"/>
              <a:ext cx="63500"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grpSp>
        <p:nvGrpSpPr>
          <p:cNvPr id="16" name="Groupe"/>
          <p:cNvGrpSpPr/>
          <p:nvPr/>
        </p:nvGrpSpPr>
        <p:grpSpPr>
          <a:xfrm>
            <a:off x="804862" y="117475"/>
            <a:ext cx="65088" cy="520700"/>
            <a:chOff x="0" y="0"/>
            <a:chExt cx="65087" cy="520700"/>
          </a:xfrm>
        </p:grpSpPr>
        <p:sp>
          <p:nvSpPr>
            <p:cNvPr id="13" name="Cercle"/>
            <p:cNvSpPr/>
            <p:nvPr/>
          </p:nvSpPr>
          <p:spPr>
            <a:xfrm>
              <a:off x="0" y="0"/>
              <a:ext cx="65088" cy="65088"/>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4" name="Cercle"/>
            <p:cNvSpPr/>
            <p:nvPr/>
          </p:nvSpPr>
          <p:spPr>
            <a:xfrm>
              <a:off x="0" y="230187"/>
              <a:ext cx="65088" cy="63501"/>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5" name="Cercle"/>
            <p:cNvSpPr/>
            <p:nvPr/>
          </p:nvSpPr>
          <p:spPr>
            <a:xfrm>
              <a:off x="0" y="457200"/>
              <a:ext cx="65088" cy="63500"/>
            </a:xfrm>
            <a:prstGeom prst="ellipse">
              <a:avLst/>
            </a:prstGeom>
            <a:solidFill>
              <a:srgbClr val="CBCBCB"/>
            </a:solidFill>
            <a:ln w="12700" cap="flat">
              <a:noFill/>
              <a:miter lim="400000"/>
            </a:ln>
            <a:effectLst/>
          </p:spPr>
          <p:txBody>
            <a:bodyPr wrap="square" lIns="45719" tIns="45719" rIns="45719" bIns="45719" numCol="1" anchor="ctr">
              <a:noAutofit/>
            </a:bodyPr>
            <a:lstStyle/>
            <a:p>
              <a:pPr>
                <a:defRPr>
                  <a:solidFill>
                    <a:srgbClr val="FFFFFF"/>
                  </a:solidFill>
                </a:defRPr>
              </a:pPr>
            </a:p>
          </p:txBody>
        </p:sp>
      </p:grpSp>
      <p:sp>
        <p:nvSpPr>
          <p:cNvPr id="17" name="Texte du titre"/>
          <p:cNvSpPr txBox="1"/>
          <p:nvPr>
            <p:ph type="title"/>
          </p:nvPr>
        </p:nvSpPr>
        <p:spPr>
          <a:xfrm>
            <a:off x="457200" y="92074"/>
            <a:ext cx="8229600" cy="1508127"/>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lstStyle/>
          <a:p>
            <a:pPr/>
            <a:r>
              <a:t>Texte du titre</a:t>
            </a:r>
          </a:p>
        </p:txBody>
      </p:sp>
      <p:sp>
        <p:nvSpPr>
          <p:cNvPr id="18" name="Texte niveau 1…"/>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lstStyle/>
          <a:p>
            <a:pPr/>
            <a:r>
              <a:t>Texte niveau 1</a:t>
            </a:r>
          </a:p>
          <a:p>
            <a:pPr lvl="1"/>
            <a:r>
              <a:t>Texte niveau 2</a:t>
            </a:r>
          </a:p>
          <a:p>
            <a:pPr lvl="2"/>
            <a:r>
              <a:t>Texte niveau 3</a:t>
            </a:r>
          </a:p>
          <a:p>
            <a:pPr lvl="3"/>
            <a:r>
              <a:t>Texte niveau 4</a:t>
            </a:r>
          </a:p>
          <a:p>
            <a:pPr lvl="4"/>
            <a:r>
              <a:t>Texte niveau 5</a:t>
            </a:r>
          </a:p>
        </p:txBody>
      </p:sp>
      <p:sp>
        <p:nvSpPr>
          <p:cNvPr id="19" name="Numéro de diapositive"/>
          <p:cNvSpPr txBox="1"/>
          <p:nvPr>
            <p:ph type="sldNum" sz="quarter" idx="2"/>
          </p:nvPr>
        </p:nvSpPr>
        <p:spPr>
          <a:xfrm>
            <a:off x="6553200" y="6248400"/>
            <a:ext cx="411100" cy="423552"/>
          </a:xfrm>
          <a:prstGeom prst="rect">
            <a:avLst/>
          </a:prstGeom>
          <a:ln w="12700">
            <a:miter lim="400000"/>
          </a:ln>
        </p:spPr>
        <p:txBody>
          <a:bodyPr wrap="none"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Lst>
  <p:transition xmlns:p14="http://schemas.microsoft.com/office/powerpoint/2010/main" spd="med" advClick="1"/>
  <p:txStyles>
    <p:titleStyle>
      <a:lvl1pPr marL="0" marR="0" indent="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1pPr>
      <a:lvl2pPr marL="0" marR="0" indent="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2pPr>
      <a:lvl3pPr marL="0" marR="0" indent="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3pPr>
      <a:lvl4pPr marL="0" marR="0" indent="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4pPr>
      <a:lvl5pPr marL="0" marR="0" indent="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5pPr>
      <a:lvl6pPr marL="0" marR="0" indent="45720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6pPr>
      <a:lvl7pPr marL="0" marR="0" indent="91440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7pPr>
      <a:lvl8pPr marL="0" marR="0" indent="137160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8pPr>
      <a:lvl9pPr marL="0" marR="0" indent="1828800" algn="ctr" defTabSz="449262" rtl="0" latinLnBrk="0">
        <a:lnSpc>
          <a:spcPct val="100000"/>
        </a:lnSpc>
        <a:spcBef>
          <a:spcPts val="0"/>
        </a:spcBef>
        <a:spcAft>
          <a:spcPts val="0"/>
        </a:spcAft>
        <a:buClrTx/>
        <a:buSzTx/>
        <a:buFontTx/>
        <a:buNone/>
        <a:tabLst/>
        <a:defRPr b="0" baseline="0" cap="none" i="0" spc="0" strike="noStrike" sz="4400" u="none">
          <a:ln>
            <a:noFill/>
          </a:ln>
          <a:solidFill>
            <a:srgbClr val="CBCBCB"/>
          </a:solidFill>
          <a:uFillTx/>
          <a:latin typeface="+mj-lt"/>
          <a:ea typeface="+mj-ea"/>
          <a:cs typeface="+mj-cs"/>
          <a:sym typeface="Times New Roman"/>
        </a:defRPr>
      </a:lvl9pPr>
    </p:titleStyle>
    <p:bodyStyle>
      <a:lvl1pPr marL="342900" marR="0" indent="-3429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1pPr>
      <a:lvl2pPr marL="342900" marR="0" indent="1143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2pPr>
      <a:lvl3pPr marL="342900" marR="0" indent="5715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3pPr>
      <a:lvl4pPr marL="342900" marR="0" indent="10287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4pPr>
      <a:lvl5pPr marL="342900" marR="0" indent="14859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5pPr>
      <a:lvl6pPr marL="342900" marR="0" indent="19431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6pPr>
      <a:lvl7pPr marL="342900" marR="0" indent="24003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7pPr>
      <a:lvl8pPr marL="342900" marR="0" indent="28575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8pPr>
      <a:lvl9pPr marL="342900" marR="0" indent="3314700" algn="l" defTabSz="449262" rtl="0" latinLnBrk="0">
        <a:lnSpc>
          <a:spcPct val="100000"/>
        </a:lnSpc>
        <a:spcBef>
          <a:spcPts val="800"/>
        </a:spcBef>
        <a:spcAft>
          <a:spcPts val="0"/>
        </a:spcAft>
        <a:buClrTx/>
        <a:buSzTx/>
        <a:buFontTx/>
        <a:buNone/>
        <a:tabLst/>
        <a:defRPr b="0" baseline="0" cap="none" i="0" spc="0" strike="noStrike" sz="3200" u="none">
          <a:ln>
            <a:noFill/>
          </a:ln>
          <a:solidFill>
            <a:srgbClr val="FFFFFF"/>
          </a:solidFill>
          <a:uFillTx/>
          <a:latin typeface="+mj-lt"/>
          <a:ea typeface="+mj-ea"/>
          <a:cs typeface="+mj-cs"/>
          <a:sym typeface="Times New Roman"/>
        </a:defRPr>
      </a:lvl9pPr>
    </p:bodyStyle>
    <p:otherStyle>
      <a:lvl1pPr marL="0" marR="0" indent="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1pPr>
      <a:lvl2pPr marL="0" marR="0" indent="45720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2pPr>
      <a:lvl3pPr marL="0" marR="0" indent="91440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3pPr>
      <a:lvl4pPr marL="0" marR="0" indent="137160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4pPr>
      <a:lvl5pPr marL="0" marR="0" indent="182880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5pPr>
      <a:lvl6pPr marL="0" marR="0" indent="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6pPr>
      <a:lvl7pPr marL="0" marR="0" indent="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7pPr>
      <a:lvl8pPr marL="0" marR="0" indent="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8pPr>
      <a:lvl9pPr marL="0" marR="0" indent="0" algn="l" defTabSz="449262"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b="0" baseline="0" cap="none" i="0" spc="0" strike="noStrike" sz="2400" u="none">
          <a:ln>
            <a:noFill/>
          </a:ln>
          <a:solidFill>
            <a:schemeClr val="tx1"/>
          </a:solidFill>
          <a:uFillTx/>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00_ARCHIVES/08_EVAPMT%20SOMMAIRE.doc" TargetMode="External"/><Relationship Id="rId3" Type="http://schemas.openxmlformats.org/officeDocument/2006/relationships/hyperlink" Target="../../../../../../../02_BASES%20EVAPM_EVAPMIB/EVAPM_TEX_24_09_04/EVAPM_PDF/presentation.pdf" TargetMode="External"/><Relationship Id="rId4" Type="http://schemas.openxmlformats.org/officeDocument/2006/relationships/hyperlink" Target="../../../../../../../02_BASES%20EVAPM_EVAPMIB/EVAPMIB%20OS9/evapmib.Dat" TargetMode="External"/><Relationship Id="rId5" Type="http://schemas.openxmlformats.org/officeDocument/2006/relationships/hyperlink" Target="../../../../../../../20_EVAPM%20TERMINALES/05_BROCHURE%20RESULTATS/01_modules%20Alg%8Fbre.doc" TargetMode="External"/><Relationship Id="rId6" Type="http://schemas.openxmlformats.org/officeDocument/2006/relationships/hyperlink" Target="../../../../../../../20_EVAPM%20TERMINALES/05_BROCHURE%20RESULTATS/02_modules%20Analyse.doc" TargetMode="External"/><Relationship Id="rId7" Type="http://schemas.openxmlformats.org/officeDocument/2006/relationships/hyperlink" Target="../../../../../../../20_EVAPM%20TERMINALES/05_BROCHURE%20RESULTATS/03_modules%20G%8Eom%8Etrie.doc" TargetMode="Externa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apmep.asso.fr/" TargetMode="External"/><Relationship Id="rId3" Type="http://schemas.openxmlformats.org/officeDocument/2006/relationships/hyperlink" Target="http://trg45.univ-lille1.fr/abc/apmep/" TargetMode="External"/><Relationship Id="rId4" Type="http://schemas.openxmlformats.org/officeDocument/2006/relationships/hyperlink" Target="mailto:bodin.antoine@wanadoo.fr" TargetMode="Externa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5" name="image.tif" descr="image.tif"/>
          <p:cNvPicPr>
            <a:picLocks noChangeAspect="1"/>
          </p:cNvPicPr>
          <p:nvPr/>
        </p:nvPicPr>
        <p:blipFill>
          <a:blip r:embed="rId2">
            <a:extLst/>
          </a:blip>
          <a:stretch>
            <a:fillRect/>
          </a:stretch>
        </p:blipFill>
        <p:spPr>
          <a:xfrm>
            <a:off x="0" y="152400"/>
            <a:ext cx="9104313" cy="6116638"/>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Présentation de L'Observatoire EVAPM"/>
          <p:cNvSpPr txBox="1"/>
          <p:nvPr>
            <p:ph type="title"/>
          </p:nvPr>
        </p:nvSpPr>
        <p:spPr>
          <a:xfrm>
            <a:off x="306387" y="2214562"/>
            <a:ext cx="9144001" cy="1143001"/>
          </a:xfrm>
          <a:prstGeom prst="rect">
            <a:avLst/>
          </a:prstGeom>
        </p:spPr>
        <p:txBody>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FFFFF"/>
                </a:solidFill>
              </a:defRPr>
            </a:lvl1pPr>
          </a:lstStyle>
          <a:p>
            <a:pPr/>
            <a:r>
              <a:t>Présentation de L'Observatoire EVAPM</a:t>
            </a:r>
          </a:p>
        </p:txBody>
      </p:sp>
      <p:sp>
        <p:nvSpPr>
          <p:cNvPr id="98" name="Antoine BODIN - Responsable de l’Observatoire EVAPM IREM / Université de Franche-Comté"/>
          <p:cNvSpPr txBox="1"/>
          <p:nvPr/>
        </p:nvSpPr>
        <p:spPr>
          <a:xfrm>
            <a:off x="2362200" y="5883275"/>
            <a:ext cx="6400800" cy="63999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900">
                <a:solidFill>
                  <a:srgbClr val="FFFFFF"/>
                </a:solidFill>
              </a:defRPr>
            </a:pPr>
            <a:r>
              <a:t>Antoine BODIN - Responsable de l’Observatoire EVAPM</a:t>
            </a:r>
            <a:br/>
            <a:r>
              <a:t>IREM / Université de Franche-Comté</a:t>
            </a:r>
          </a:p>
        </p:txBody>
      </p:sp>
      <p:sp>
        <p:nvSpPr>
          <p:cNvPr id="99" name="EVAPM"/>
          <p:cNvSpPr txBox="1"/>
          <p:nvPr/>
        </p:nvSpPr>
        <p:spPr>
          <a:xfrm>
            <a:off x="828675" y="742950"/>
            <a:ext cx="2676525" cy="85725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defTabSz="408828">
              <a:defRPr sz="6097">
                <a:ln w="7751">
                  <a:solidFill>
                    <a:srgbClr val="008000"/>
                  </a:solidFill>
                </a:ln>
                <a:solidFill>
                  <a:srgbClr val="FFFFFF"/>
                </a:solidFill>
                <a:effectLst>
                  <a:outerShdw sx="100000" sy="100000" kx="0" ky="0" algn="b" rotWithShape="0" blurRad="57785" dist="139915" dir="2700000">
                    <a:srgbClr val="C7DFD3"/>
                  </a:outerShdw>
                </a:effectLst>
              </a:defRPr>
            </a:lvl1pPr>
          </a:lstStyle>
          <a:p>
            <a:pPr/>
            <a:r>
              <a:t>EVAPM</a:t>
            </a:r>
          </a:p>
        </p:txBody>
      </p:sp>
      <p:sp>
        <p:nvSpPr>
          <p:cNvPr id="100" name="Un observatoire développé par l’APMEP et l’INRP"/>
          <p:cNvSpPr txBox="1"/>
          <p:nvPr/>
        </p:nvSpPr>
        <p:spPr>
          <a:xfrm>
            <a:off x="4572000" y="304800"/>
            <a:ext cx="3886200" cy="119685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2900"/>
              </a:lnSpc>
              <a:spcBef>
                <a:spcPts val="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700">
                <a:solidFill>
                  <a:srgbClr val="3333FF"/>
                </a:solidFill>
              </a:defRPr>
            </a:pPr>
            <a:r>
              <a:t>Un observatoire développé par l’APMEP et l’INRP</a:t>
            </a:r>
            <a:r>
              <a:rPr i="1"/>
              <a:t> </a:t>
            </a:r>
          </a:p>
        </p:txBody>
      </p:sp>
      <p:sp>
        <p:nvSpPr>
          <p:cNvPr id="101" name="OBJECTIFS…"/>
          <p:cNvSpPr txBox="1"/>
          <p:nvPr/>
        </p:nvSpPr>
        <p:spPr>
          <a:xfrm>
            <a:off x="4648200" y="3352800"/>
            <a:ext cx="4114800" cy="2382589"/>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OBJECTIFS</a:t>
            </a:r>
          </a:p>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LES ÉQUIPES</a:t>
            </a:r>
          </a:p>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ÉTUDES</a:t>
            </a:r>
          </a:p>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DÉMARCHES ET MÉTHODES</a:t>
            </a:r>
          </a:p>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ENSEIGNEMENTS</a:t>
            </a:r>
          </a:p>
          <a:p>
            <a:pPr marL="457200" indent="-457200">
              <a:spcBef>
                <a:spcPts val="1100"/>
              </a:spcBef>
              <a:buClr>
                <a:srgbClr val="FFFFFF"/>
              </a:buClr>
              <a:buSzPct val="100000"/>
              <a:buFont typeface="Times New Roman"/>
              <a:buChar char="•"/>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sz="1800">
                <a:solidFill>
                  <a:srgbClr val="FFFFFF"/>
                </a:solidFill>
              </a:defRPr>
            </a:pPr>
            <a:r>
              <a:t>RÉSULTATS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Avertissement"/>
          <p:cNvSpPr txBox="1"/>
          <p:nvPr/>
        </p:nvSpPr>
        <p:spPr>
          <a:xfrm>
            <a:off x="914400" y="838200"/>
            <a:ext cx="5867400" cy="484894"/>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lgn="ctr">
              <a:spcBef>
                <a:spcPts val="17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FFFFF"/>
                </a:solidFill>
              </a:defRPr>
            </a:lvl1pPr>
          </a:lstStyle>
          <a:p>
            <a:pPr/>
            <a:r>
              <a:t>Avertissement</a:t>
            </a:r>
          </a:p>
        </p:txBody>
      </p:sp>
      <p:sp>
        <p:nvSpPr>
          <p:cNvPr id="104" name="Bien que présenté dans un ordre aussi logique qu’il a semblé possible, ce diaporama réunit des diapositives élaborées pour des communications différentes.…"/>
          <p:cNvSpPr txBox="1"/>
          <p:nvPr/>
        </p:nvSpPr>
        <p:spPr>
          <a:xfrm>
            <a:off x="762000" y="1471612"/>
            <a:ext cx="7772400" cy="3547753"/>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just">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330099"/>
                </a:solidFill>
              </a:defRPr>
            </a:pPr>
            <a:r>
              <a:t>Bien que présenté dans un ordre aussi logique qu’il a semblé possible, ce diaporama réunit des diapositives élaborées pour des communications différentes.</a:t>
            </a:r>
          </a:p>
          <a:p>
            <a:pPr algn="just">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330099"/>
                </a:solidFill>
              </a:defRPr>
            </a:pPr>
            <a:r>
              <a:t>Des textes présents sur le site donnent sens à ces diapositives.</a:t>
            </a:r>
          </a:p>
          <a:p>
            <a:pPr algn="just">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330099"/>
                </a:solidFill>
              </a:defRPr>
            </a:pPr>
            <a:r>
              <a:t>L’ensemble présenté ici est évidemment trop lourd pour une présentation donnée, mais des diapositives peuvent être extraites pour accompagner une présentation d’EVAPM.</a:t>
            </a:r>
          </a:p>
        </p:txBody>
      </p:sp>
      <p:sp>
        <p:nvSpPr>
          <p:cNvPr id="105" name="Diaporama évolutif.…"/>
          <p:cNvSpPr txBox="1"/>
          <p:nvPr/>
        </p:nvSpPr>
        <p:spPr>
          <a:xfrm>
            <a:off x="2895600" y="5257800"/>
            <a:ext cx="5410200" cy="956952"/>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330099"/>
                </a:solidFill>
              </a:defRPr>
            </a:pPr>
            <a:r>
              <a:t>Diaporama évolutif. </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330099"/>
                </a:solidFill>
              </a:defRPr>
            </a:pPr>
            <a:r>
              <a:t>Dernière mis à jour : 10 octobre 2004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03"/>
                                        </p:tgtEl>
                                        <p:attrNameLst>
                                          <p:attrName>style.visibility</p:attrName>
                                        </p:attrNameLst>
                                      </p:cBhvr>
                                      <p:to>
                                        <p:strVal val="visible"/>
                                      </p:to>
                                    </p:set>
                                    <p:anim calcmode="lin" valueType="num">
                                      <p:cBhvr>
                                        <p:cTn id="7" dur="500" fill="hold"/>
                                        <p:tgtEl>
                                          <p:spTgt spid="103"/>
                                        </p:tgtEl>
                                        <p:attrNameLst>
                                          <p:attrName>ppt_x</p:attrName>
                                        </p:attrNameLst>
                                      </p:cBhvr>
                                      <p:tavLst>
                                        <p:tav tm="0">
                                          <p:val>
                                            <p:strVal val="0-#ppt_w/2"/>
                                          </p:val>
                                        </p:tav>
                                        <p:tav tm="100000">
                                          <p:val>
                                            <p:strVal val="#ppt_x"/>
                                          </p:val>
                                        </p:tav>
                                      </p:tavLst>
                                    </p:anim>
                                    <p:anim calcmode="lin" valueType="num">
                                      <p:cBhvr>
                                        <p:cTn id="8" dur="5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3"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Miroir, miroir, dis-moi que je suis la plus belle !"/>
          <p:cNvSpPr txBox="1"/>
          <p:nvPr/>
        </p:nvSpPr>
        <p:spPr>
          <a:xfrm>
            <a:off x="914400" y="838200"/>
            <a:ext cx="8229600" cy="484894"/>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lgn="ctr">
              <a:spcBef>
                <a:spcPts val="17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FFFFF"/>
                </a:solidFill>
              </a:defRPr>
            </a:lvl1pPr>
          </a:lstStyle>
          <a:p>
            <a:pPr/>
            <a:r>
              <a:t>Miroir, miroir, dis-moi que je suis la plus belle !</a:t>
            </a:r>
          </a:p>
        </p:txBody>
      </p:sp>
      <p:sp>
        <p:nvSpPr>
          <p:cNvPr id="108" name="L’évaluation entreprise de véridiction…"/>
          <p:cNvSpPr txBox="1"/>
          <p:nvPr/>
        </p:nvSpPr>
        <p:spPr>
          <a:xfrm>
            <a:off x="1066800" y="4267200"/>
            <a:ext cx="7467600" cy="1270136"/>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20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FFFFFF"/>
                </a:solidFill>
              </a:defRPr>
            </a:pPr>
            <a:r>
              <a:t>L’évaluation entreprise de véridiction</a:t>
            </a:r>
          </a:p>
          <a:p>
            <a:pPr algn="ctr">
              <a:spcBef>
                <a:spcPts val="20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FFFFFF"/>
                </a:solidFill>
              </a:defRPr>
            </a:pPr>
            <a:r>
              <a:t>ou…… de la poudre aux yeux !</a:t>
            </a:r>
          </a:p>
        </p:txBody>
      </p:sp>
      <p:sp>
        <p:nvSpPr>
          <p:cNvPr id="109" name="Le premier qui dit la vérité…"/>
          <p:cNvSpPr txBox="1"/>
          <p:nvPr/>
        </p:nvSpPr>
        <p:spPr>
          <a:xfrm>
            <a:off x="990600" y="2819400"/>
            <a:ext cx="6781800" cy="546236"/>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lgn="ctr">
              <a:spcBef>
                <a:spcPts val="20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DC2304"/>
                </a:solidFill>
              </a:defRPr>
            </a:lvl1pPr>
          </a:lstStyle>
          <a:p>
            <a:pPr/>
            <a:r>
              <a:t>Le premier qui dit la vérité…</a:t>
            </a:r>
          </a:p>
        </p:txBody>
      </p:sp>
      <p:sp>
        <p:nvSpPr>
          <p:cNvPr id="110" name="…il sera executé !"/>
          <p:cNvSpPr txBox="1"/>
          <p:nvPr/>
        </p:nvSpPr>
        <p:spPr>
          <a:xfrm>
            <a:off x="5451109" y="3276600"/>
            <a:ext cx="3186845" cy="546236"/>
          </a:xfrm>
          <a:prstGeom prst="rect">
            <a:avLst/>
          </a:prstGeom>
          <a:ln w="12700">
            <a:miter lim="400000"/>
          </a:ln>
          <a:extLst>
            <a:ext uri="{C572A759-6A51-4108-AA02-DFA0A04FC94B}">
              <ma14:wrappingTextBoxFlag xmlns:ma14="http://schemas.microsoft.com/office/mac/drawingml/2011/main" val="1"/>
            </a:ext>
          </a:extLst>
        </p:spPr>
        <p:txBody>
          <a:bodyPr wrap="none" lIns="46799" tIns="46799" rIns="46799" bIns="4679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DC2304"/>
                </a:solidFill>
              </a:defRPr>
            </a:lvl1pPr>
          </a:lstStyle>
          <a:p>
            <a:pPr/>
            <a:r>
              <a:t>…il sera executé !</a:t>
            </a:r>
          </a:p>
        </p:txBody>
      </p:sp>
      <p:sp>
        <p:nvSpPr>
          <p:cNvPr id="111" name="Le premier qui dit la vérité…"/>
          <p:cNvSpPr txBox="1"/>
          <p:nvPr/>
        </p:nvSpPr>
        <p:spPr>
          <a:xfrm>
            <a:off x="1143000" y="2118439"/>
            <a:ext cx="77724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Le premier qui dit la vérité…</a:t>
            </a:r>
          </a:p>
        </p:txBody>
      </p:sp>
      <p:sp>
        <p:nvSpPr>
          <p:cNvPr id="112" name="Où nous voulons dire que l’évaluation ne peut manquer de se heurter à toutes sortes de résistances"/>
          <p:cNvSpPr txBox="1"/>
          <p:nvPr/>
        </p:nvSpPr>
        <p:spPr>
          <a:xfrm>
            <a:off x="4724400" y="1524000"/>
            <a:ext cx="4267200" cy="4924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spcBef>
                <a:spcPts val="8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400"/>
            </a:lvl1pPr>
          </a:lstStyle>
          <a:p>
            <a:pPr/>
            <a:r>
              <a:t>Où nous voulons dire que l’évaluation ne peut manquer de se heurter à toutes sortes de résistances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07"/>
                                        </p:tgtEl>
                                        <p:attrNameLst>
                                          <p:attrName>style.visibility</p:attrName>
                                        </p:attrNameLst>
                                      </p:cBhvr>
                                      <p:to>
                                        <p:strVal val="visible"/>
                                      </p:to>
                                    </p:set>
                                    <p:anim calcmode="lin" valueType="num">
                                      <p:cBhvr>
                                        <p:cTn id="7" dur="500" fill="hold"/>
                                        <p:tgtEl>
                                          <p:spTgt spid="107"/>
                                        </p:tgtEl>
                                        <p:attrNameLst>
                                          <p:attrName>ppt_x</p:attrName>
                                        </p:attrNameLst>
                                      </p:cBhvr>
                                      <p:tavLst>
                                        <p:tav tm="0">
                                          <p:val>
                                            <p:strVal val="0-#ppt_w/2"/>
                                          </p:val>
                                        </p:tav>
                                        <p:tav tm="100000">
                                          <p:val>
                                            <p:strVal val="#ppt_x"/>
                                          </p:val>
                                        </p:tav>
                                      </p:tavLst>
                                    </p:anim>
                                    <p:anim calcmode="lin" valueType="num">
                                      <p:cBhvr>
                                        <p:cTn id="8" dur="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2" fill="hold">
                                  <p:stCondLst>
                                    <p:cond delay="0"/>
                                  </p:stCondLst>
                                  <p:iterate type="el" backwards="0">
                                    <p:tmAbs val="0"/>
                                  </p:iterate>
                                  <p:childTnLst>
                                    <p:set>
                                      <p:cBhvr>
                                        <p:cTn id="12" fill="hold"/>
                                        <p:tgtEl>
                                          <p:spTgt spid="109"/>
                                        </p:tgtEl>
                                        <p:attrNameLst>
                                          <p:attrName>style.visibility</p:attrName>
                                        </p:attrNameLst>
                                      </p:cBhvr>
                                      <p:to>
                                        <p:strVal val="visible"/>
                                      </p:to>
                                    </p:set>
                                    <p:anim calcmode="lin" valueType="num">
                                      <p:cBhvr>
                                        <p:cTn id="13" dur="500" fill="hold"/>
                                        <p:tgtEl>
                                          <p:spTgt spid="109"/>
                                        </p:tgtEl>
                                        <p:attrNameLst>
                                          <p:attrName>ppt_x</p:attrName>
                                        </p:attrNameLst>
                                      </p:cBhvr>
                                      <p:tavLst>
                                        <p:tav tm="0">
                                          <p:val>
                                            <p:strVal val="0-#ppt_w/2"/>
                                          </p:val>
                                        </p:tav>
                                        <p:tav tm="100000">
                                          <p:val>
                                            <p:strVal val="#ppt_x"/>
                                          </p:val>
                                        </p:tav>
                                      </p:tavLst>
                                    </p:anim>
                                    <p:anim calcmode="lin" valueType="num">
                                      <p:cBhvr>
                                        <p:cTn id="14"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 grpId="3" fill="hold">
                                  <p:stCondLst>
                                    <p:cond delay="0"/>
                                  </p:stCondLst>
                                  <p:iterate type="el" backwards="0">
                                    <p:tmAbs val="0"/>
                                  </p:iterate>
                                  <p:childTnLst>
                                    <p:set>
                                      <p:cBhvr>
                                        <p:cTn id="18" fill="hold"/>
                                        <p:tgtEl>
                                          <p:spTgt spid="110"/>
                                        </p:tgtEl>
                                        <p:attrNameLst>
                                          <p:attrName>style.visibility</p:attrName>
                                        </p:attrNameLst>
                                      </p:cBhvr>
                                      <p:to>
                                        <p:strVal val="visible"/>
                                      </p:to>
                                    </p:set>
                                    <p:anim calcmode="lin" valueType="num">
                                      <p:cBhvr>
                                        <p:cTn id="19" dur="500" fill="hold"/>
                                        <p:tgtEl>
                                          <p:spTgt spid="110"/>
                                        </p:tgtEl>
                                        <p:attrNameLst>
                                          <p:attrName>ppt_x</p:attrName>
                                        </p:attrNameLst>
                                      </p:cBhvr>
                                      <p:tavLst>
                                        <p:tav tm="0">
                                          <p:val>
                                            <p:strVal val="0-#ppt_w/2"/>
                                          </p:val>
                                        </p:tav>
                                        <p:tav tm="100000">
                                          <p:val>
                                            <p:strVal val="#ppt_x"/>
                                          </p:val>
                                        </p:tav>
                                      </p:tavLst>
                                    </p:anim>
                                    <p:anim calcmode="lin" valueType="num">
                                      <p:cBhvr>
                                        <p:cTn id="20"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 grpId="4" fill="hold">
                                  <p:stCondLst>
                                    <p:cond delay="0"/>
                                  </p:stCondLst>
                                  <p:iterate type="el" backwards="0">
                                    <p:tmAbs val="0"/>
                                  </p:iterate>
                                  <p:childTnLst>
                                    <p:set>
                                      <p:cBhvr>
                                        <p:cTn id="24" fill="hold"/>
                                        <p:tgtEl>
                                          <p:spTgt spid="108"/>
                                        </p:tgtEl>
                                        <p:attrNameLst>
                                          <p:attrName>style.visibility</p:attrName>
                                        </p:attrNameLst>
                                      </p:cBhvr>
                                      <p:to>
                                        <p:strVal val="visible"/>
                                      </p:to>
                                    </p:set>
                                    <p:anim calcmode="lin" valueType="num">
                                      <p:cBhvr>
                                        <p:cTn id="25" dur="500" fill="hold"/>
                                        <p:tgtEl>
                                          <p:spTgt spid="108"/>
                                        </p:tgtEl>
                                        <p:attrNameLst>
                                          <p:attrName>ppt_x</p:attrName>
                                        </p:attrNameLst>
                                      </p:cBhvr>
                                      <p:tavLst>
                                        <p:tav tm="0">
                                          <p:val>
                                            <p:strVal val="0-#ppt_w/2"/>
                                          </p:val>
                                        </p:tav>
                                        <p:tav tm="100000">
                                          <p:val>
                                            <p:strVal val="#ppt_x"/>
                                          </p:val>
                                        </p:tav>
                                      </p:tavLst>
                                    </p:anim>
                                    <p:anim calcmode="lin" valueType="num">
                                      <p:cBhvr>
                                        <p:cTn id="26"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7" grpId="1"/>
      <p:bldP build="whole" bldLvl="1" animBg="1" rev="0" advAuto="0" spid="108" grpId="4"/>
      <p:bldP build="whole" bldLvl="1" animBg="1" rev="0" advAuto="0" spid="110" grpId="3"/>
      <p:bldP build="whole" bldLvl="1" animBg="1" rev="0" advAuto="0" spid="109"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EVAPM en Questions"/>
          <p:cNvSpPr txBox="1"/>
          <p:nvPr>
            <p:ph type="title"/>
          </p:nvPr>
        </p:nvSpPr>
        <p:spPr>
          <a:xfrm>
            <a:off x="609600" y="381000"/>
            <a:ext cx="7772400" cy="1295400"/>
          </a:xfrm>
          <a:prstGeom prst="rect">
            <a:avLst/>
          </a:prstGeom>
        </p:spPr>
        <p:txBody>
          <a:bodyPr/>
          <a:lstStyle>
            <a:lvl1pPr marL="957262" indent="-955675">
              <a:tabLst>
                <a:tab pos="952500" algn="l"/>
                <a:tab pos="1866900" algn="l"/>
                <a:tab pos="2781300" algn="l"/>
                <a:tab pos="3695700" algn="l"/>
                <a:tab pos="4610100" algn="l"/>
                <a:tab pos="5524500" algn="l"/>
                <a:tab pos="6438900" algn="l"/>
                <a:tab pos="7353300" algn="l"/>
                <a:tab pos="8267700" algn="l"/>
                <a:tab pos="9182100" algn="l"/>
                <a:tab pos="10096500" algn="l"/>
                <a:tab pos="11010900" algn="l"/>
              </a:tabLst>
              <a:defRPr sz="3600"/>
            </a:lvl1pPr>
          </a:lstStyle>
          <a:p>
            <a:pPr/>
            <a:r>
              <a:t>EVAPM en Questions</a:t>
            </a:r>
          </a:p>
        </p:txBody>
      </p:sp>
      <p:sp>
        <p:nvSpPr>
          <p:cNvPr id="115" name="EVAPM ?…"/>
          <p:cNvSpPr txBox="1"/>
          <p:nvPr/>
        </p:nvSpPr>
        <p:spPr>
          <a:xfrm>
            <a:off x="533400" y="1752600"/>
            <a:ext cx="3429000" cy="4157353"/>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EVAPM ?</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Une idée</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Une équipe</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Un projet</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Des méthologies</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des études</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Des résultats</a:t>
            </a:r>
          </a:p>
          <a:p>
            <a:pPr>
              <a:spcBef>
                <a:spcPts val="1500"/>
              </a:spcBef>
              <a:buClr>
                <a:srgbClr val="FFFFFF"/>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defRPr>
            </a:pPr>
            <a:r>
              <a:t> Un outil pour l’APMEP</a:t>
            </a:r>
          </a:p>
        </p:txBody>
      </p:sp>
      <p:sp>
        <p:nvSpPr>
          <p:cNvPr id="116" name="1. EVAPM  : POURQUOI ? (pour quelles raisons)…"/>
          <p:cNvSpPr txBox="1"/>
          <p:nvPr>
            <p:ph type="body" sz="half" idx="1"/>
          </p:nvPr>
        </p:nvSpPr>
        <p:spPr>
          <a:xfrm>
            <a:off x="3505200" y="2133600"/>
            <a:ext cx="5638800" cy="3048000"/>
          </a:xfrm>
          <a:prstGeom prst="rect">
            <a:avLst/>
          </a:prstGeom>
          <a:solidFill>
            <a:srgbClr val="CBCBCB"/>
          </a:solidFill>
        </p:spPr>
        <p:txBody>
          <a:bodyPr/>
          <a:lstStyle/>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1.</a:t>
            </a:r>
            <a:r>
              <a:rPr i="0"/>
              <a:t>	</a:t>
            </a:r>
            <a:r>
              <a:t>EVAPM  : </a:t>
            </a:r>
            <a:r>
              <a:rPr i="0"/>
              <a:t>POURQUOI ? (pour quelles raisons)</a:t>
            </a:r>
          </a:p>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2.</a:t>
            </a:r>
            <a:r>
              <a:rPr i="0"/>
              <a:t>	</a:t>
            </a:r>
            <a:r>
              <a:t>EVAPM  :</a:t>
            </a:r>
            <a:r>
              <a:rPr i="0"/>
              <a:t> POUR QUOI ? (pour quoi faire)</a:t>
            </a:r>
          </a:p>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3.</a:t>
            </a:r>
            <a:r>
              <a:rPr i="0"/>
              <a:t>	 </a:t>
            </a:r>
            <a:r>
              <a:t>EVAPM :</a:t>
            </a:r>
            <a:r>
              <a:rPr i="0"/>
              <a:t> QUOI ? (objet de l'évaluation)</a:t>
            </a:r>
          </a:p>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4.</a:t>
            </a:r>
            <a:r>
              <a:rPr i="0"/>
              <a:t>	 </a:t>
            </a:r>
            <a:r>
              <a:t>EVAPM :</a:t>
            </a:r>
            <a:r>
              <a:rPr i="0"/>
              <a:t> QUAND ?	</a:t>
            </a:r>
          </a:p>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5.</a:t>
            </a:r>
            <a:r>
              <a:rPr i="0"/>
              <a:t>	 </a:t>
            </a:r>
            <a:r>
              <a:t>EVAPM :</a:t>
            </a:r>
            <a:r>
              <a:rPr i="0"/>
              <a:t> QUI ?   AVEC QUI ?	</a:t>
            </a:r>
          </a:p>
          <a:p>
            <a:pPr marL="341312" indent="-9525">
              <a:lnSpc>
                <a:spcPct val="150000"/>
              </a:lnSpc>
              <a:spcBef>
                <a:spcPts val="400"/>
              </a:spcBef>
              <a:tabLst>
                <a:tab pos="673100" algn="l"/>
                <a:tab pos="901700" algn="l"/>
                <a:tab pos="1816100" algn="l"/>
                <a:tab pos="2730500" algn="l"/>
                <a:tab pos="3644900" algn="l"/>
                <a:tab pos="4559300" algn="l"/>
                <a:tab pos="5473700" algn="l"/>
                <a:tab pos="6388100" algn="l"/>
                <a:tab pos="7302500" algn="l"/>
                <a:tab pos="8216900" algn="l"/>
                <a:tab pos="9131300" algn="l"/>
                <a:tab pos="10045700" algn="l"/>
              </a:tabLst>
              <a:defRPr b="1" i="1" sz="1800">
                <a:solidFill>
                  <a:srgbClr val="000000"/>
                </a:solidFill>
              </a:defRPr>
            </a:pPr>
            <a:r>
              <a:t>6.</a:t>
            </a:r>
            <a:r>
              <a:rPr i="0"/>
              <a:t>	 </a:t>
            </a:r>
            <a:r>
              <a:t>EVAPM :</a:t>
            </a:r>
            <a:r>
              <a:rPr i="0"/>
              <a:t> COMMENT ?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fltVal val="0"/>
                                          </p:val>
                                        </p:tav>
                                        <p:tav tm="100000">
                                          <p:val>
                                            <p:strVal val="#ppt_w"/>
                                          </p:val>
                                        </p:tav>
                                      </p:tavLst>
                                    </p:anim>
                                    <p:anim calcmode="lin" valueType="num">
                                      <p:cBhvr>
                                        <p:cTn id="8" dur="500" fill="hold"/>
                                        <p:tgtEl>
                                          <p:spTgt spid="1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116">
                                            <p:bg/>
                                          </p:spTgt>
                                        </p:tgtEl>
                                        <p:attrNameLst>
                                          <p:attrName>style.visibility</p:attrName>
                                        </p:attrNameLst>
                                      </p:cBhvr>
                                      <p:to>
                                        <p:strVal val="visible"/>
                                      </p:to>
                                    </p:set>
                                    <p:anim calcmode="lin" valueType="num">
                                      <p:cBhvr>
                                        <p:cTn id="13" dur="500" fill="hold"/>
                                        <p:tgtEl>
                                          <p:spTgt spid="116">
                                            <p:bg/>
                                          </p:spTgt>
                                        </p:tgtEl>
                                        <p:attrNameLst>
                                          <p:attrName>ppt_w</p:attrName>
                                        </p:attrNameLst>
                                      </p:cBhvr>
                                      <p:tavLst>
                                        <p:tav tm="0">
                                          <p:val>
                                            <p:fltVal val="0"/>
                                          </p:val>
                                        </p:tav>
                                        <p:tav tm="100000">
                                          <p:val>
                                            <p:strVal val="#ppt_w"/>
                                          </p:val>
                                        </p:tav>
                                      </p:tavLst>
                                    </p:anim>
                                    <p:anim calcmode="lin" valueType="num">
                                      <p:cBhvr>
                                        <p:cTn id="14" dur="500" fill="hold"/>
                                        <p:tgtEl>
                                          <p:spTgt spid="116">
                                            <p:bg/>
                                          </p:spTgt>
                                        </p:tgtEl>
                                        <p:attrNameLst>
                                          <p:attrName>ppt_h</p:attrName>
                                        </p:attrNameLst>
                                      </p:cBhvr>
                                      <p:tavLst>
                                        <p:tav tm="0">
                                          <p:val>
                                            <p:fltVal val="0"/>
                                          </p:val>
                                        </p:tav>
                                        <p:tav tm="100000">
                                          <p:val>
                                            <p:strVal val="#ppt_h"/>
                                          </p:val>
                                        </p:tav>
                                      </p:tavLst>
                                    </p:anim>
                                  </p:childTnLst>
                                </p:cTn>
                              </p:par>
                              <p:par>
                                <p:cTn id="15" presetClass="entr" nodeType="withEffect" presetSubtype="16" presetID="23" grpId="2" fill="hold">
                                  <p:stCondLst>
                                    <p:cond delay="0"/>
                                  </p:stCondLst>
                                  <p:iterate type="el" backwards="0">
                                    <p:tmAbs val="0"/>
                                  </p:iterate>
                                  <p:childTnLst>
                                    <p:set>
                                      <p:cBhvr>
                                        <p:cTn id="16" fill="hold"/>
                                        <p:tgtEl>
                                          <p:spTgt spid="116">
                                            <p:txEl>
                                              <p:pRg st="0" end="0"/>
                                            </p:txEl>
                                          </p:spTgt>
                                        </p:tgtEl>
                                        <p:attrNameLst>
                                          <p:attrName>style.visibility</p:attrName>
                                        </p:attrNameLst>
                                      </p:cBhvr>
                                      <p:to>
                                        <p:strVal val="visible"/>
                                      </p:to>
                                    </p:set>
                                    <p:anim calcmode="lin" valueType="num">
                                      <p:cBhvr>
                                        <p:cTn id="17" dur="500" fill="hold"/>
                                        <p:tgtEl>
                                          <p:spTgt spid="11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1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16" presetID="23" grpId="2" fill="hold">
                                  <p:stCondLst>
                                    <p:cond delay="0"/>
                                  </p:stCondLst>
                                  <p:iterate type="el" backwards="0">
                                    <p:tmAbs val="0"/>
                                  </p:iterate>
                                  <p:childTnLst>
                                    <p:set>
                                      <p:cBhvr>
                                        <p:cTn id="22" fill="hold"/>
                                        <p:tgtEl>
                                          <p:spTgt spid="116">
                                            <p:txEl>
                                              <p:pRg st="1" end="1"/>
                                            </p:txEl>
                                          </p:spTgt>
                                        </p:tgtEl>
                                        <p:attrNameLst>
                                          <p:attrName>style.visibility</p:attrName>
                                        </p:attrNameLst>
                                      </p:cBhvr>
                                      <p:to>
                                        <p:strVal val="visible"/>
                                      </p:to>
                                    </p:set>
                                    <p:anim calcmode="lin" valueType="num">
                                      <p:cBhvr>
                                        <p:cTn id="23" dur="500" fill="hold"/>
                                        <p:tgtEl>
                                          <p:spTgt spid="116">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16">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16" presetID="23" grpId="2" fill="hold">
                                  <p:stCondLst>
                                    <p:cond delay="0"/>
                                  </p:stCondLst>
                                  <p:iterate type="el" backwards="0">
                                    <p:tmAbs val="0"/>
                                  </p:iterate>
                                  <p:childTnLst>
                                    <p:set>
                                      <p:cBhvr>
                                        <p:cTn id="28" fill="hold"/>
                                        <p:tgtEl>
                                          <p:spTgt spid="116">
                                            <p:txEl>
                                              <p:pRg st="2" end="2"/>
                                            </p:txEl>
                                          </p:spTgt>
                                        </p:tgtEl>
                                        <p:attrNameLst>
                                          <p:attrName>style.visibility</p:attrName>
                                        </p:attrNameLst>
                                      </p:cBhvr>
                                      <p:to>
                                        <p:strVal val="visible"/>
                                      </p:to>
                                    </p:set>
                                    <p:anim calcmode="lin" valueType="num">
                                      <p:cBhvr>
                                        <p:cTn id="29" dur="500" fill="hold"/>
                                        <p:tgtEl>
                                          <p:spTgt spid="116">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116">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16" presetID="23" grpId="2" fill="hold">
                                  <p:stCondLst>
                                    <p:cond delay="0"/>
                                  </p:stCondLst>
                                  <p:iterate type="el" backwards="0">
                                    <p:tmAbs val="0"/>
                                  </p:iterate>
                                  <p:childTnLst>
                                    <p:set>
                                      <p:cBhvr>
                                        <p:cTn id="34" fill="hold"/>
                                        <p:tgtEl>
                                          <p:spTgt spid="116">
                                            <p:txEl>
                                              <p:pRg st="3" end="3"/>
                                            </p:txEl>
                                          </p:spTgt>
                                        </p:tgtEl>
                                        <p:attrNameLst>
                                          <p:attrName>style.visibility</p:attrName>
                                        </p:attrNameLst>
                                      </p:cBhvr>
                                      <p:to>
                                        <p:strVal val="visible"/>
                                      </p:to>
                                    </p:set>
                                    <p:anim calcmode="lin" valueType="num">
                                      <p:cBhvr>
                                        <p:cTn id="35" dur="500" fill="hold"/>
                                        <p:tgtEl>
                                          <p:spTgt spid="116">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116">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16" presetID="23" grpId="2" fill="hold">
                                  <p:stCondLst>
                                    <p:cond delay="0"/>
                                  </p:stCondLst>
                                  <p:iterate type="el" backwards="0">
                                    <p:tmAbs val="0"/>
                                  </p:iterate>
                                  <p:childTnLst>
                                    <p:set>
                                      <p:cBhvr>
                                        <p:cTn id="40" fill="hold"/>
                                        <p:tgtEl>
                                          <p:spTgt spid="116">
                                            <p:txEl>
                                              <p:pRg st="4" end="4"/>
                                            </p:txEl>
                                          </p:spTgt>
                                        </p:tgtEl>
                                        <p:attrNameLst>
                                          <p:attrName>style.visibility</p:attrName>
                                        </p:attrNameLst>
                                      </p:cBhvr>
                                      <p:to>
                                        <p:strVal val="visible"/>
                                      </p:to>
                                    </p:set>
                                    <p:anim calcmode="lin" valueType="num">
                                      <p:cBhvr>
                                        <p:cTn id="41" dur="500" fill="hold"/>
                                        <p:tgtEl>
                                          <p:spTgt spid="116">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116">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16" presetID="23" grpId="2" fill="hold">
                                  <p:stCondLst>
                                    <p:cond delay="0"/>
                                  </p:stCondLst>
                                  <p:iterate type="el" backwards="0">
                                    <p:tmAbs val="0"/>
                                  </p:iterate>
                                  <p:childTnLst>
                                    <p:set>
                                      <p:cBhvr>
                                        <p:cTn id="46" fill="hold"/>
                                        <p:tgtEl>
                                          <p:spTgt spid="116">
                                            <p:txEl>
                                              <p:pRg st="5" end="5"/>
                                            </p:txEl>
                                          </p:spTgt>
                                        </p:tgtEl>
                                        <p:attrNameLst>
                                          <p:attrName>style.visibility</p:attrName>
                                        </p:attrNameLst>
                                      </p:cBhvr>
                                      <p:to>
                                        <p:strVal val="visible"/>
                                      </p:to>
                                    </p:set>
                                    <p:anim calcmode="lin" valueType="num">
                                      <p:cBhvr>
                                        <p:cTn id="47" dur="500" fill="hold"/>
                                        <p:tgtEl>
                                          <p:spTgt spid="116">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116">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16" grpId="2"/>
      <p:bldP build="whole" bldLvl="1" animBg="1" rev="0" advAuto="0" spid="114"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Plan de la communication"/>
          <p:cNvSpPr txBox="1"/>
          <p:nvPr>
            <p:ph type="title"/>
          </p:nvPr>
        </p:nvSpPr>
        <p:spPr>
          <a:xfrm>
            <a:off x="685800" y="609599"/>
            <a:ext cx="7772400" cy="1143002"/>
          </a:xfrm>
          <a:prstGeom prst="rect">
            <a:avLst/>
          </a:prstGeom>
        </p:spPr>
        <p:txBody>
          <a:bodyPr lIns="44280" tIns="44280" rIns="44280" bIns="44280"/>
          <a:lstStyle>
            <a:lvl1pP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pPr/>
            <a:r>
              <a:t>Plan de la communication</a:t>
            </a:r>
          </a:p>
        </p:txBody>
      </p:sp>
      <p:sp>
        <p:nvSpPr>
          <p:cNvPr id="119" name="Présentation de l’observatoire EVAPM…"/>
          <p:cNvSpPr txBox="1"/>
          <p:nvPr>
            <p:ph type="body" idx="1"/>
          </p:nvPr>
        </p:nvSpPr>
        <p:spPr>
          <a:xfrm>
            <a:off x="685800" y="1981200"/>
            <a:ext cx="7772400" cy="4114800"/>
          </a:xfrm>
          <a:prstGeom prst="rect">
            <a:avLst/>
          </a:prstGeom>
          <a:solidFill>
            <a:srgbClr val="0001AA"/>
          </a:solidFill>
        </p:spPr>
        <p:txBody>
          <a:bodyPr lIns="44280" tIns="44280" rIns="44280" bIns="44280"/>
          <a:lstStyle/>
          <a:p>
            <a:pPr marL="341312" indent="-341312">
              <a:lnSpc>
                <a:spcPct val="70000"/>
              </a:lnSpc>
              <a:spcBef>
                <a:spcPts val="6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t>Présentation de l’observatoire EVAPM  </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Objectifs </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Fonctionnement</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Réalisations productions</a:t>
            </a:r>
          </a:p>
          <a:p>
            <a:pPr lvl="1" marL="284162" indent="173037">
              <a:lnSpc>
                <a:spcPct val="70000"/>
              </a:lnSpc>
              <a:spcBef>
                <a:spcPts val="500"/>
              </a:spcBef>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p>
          <a:p>
            <a:pPr marL="341312" indent="-341312">
              <a:lnSpc>
                <a:spcPct val="70000"/>
              </a:lnSpc>
              <a:spcBef>
                <a:spcPts val="6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t>Quelques enseignements de l’observatoire  </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Sur les acquis des élèves de la sixième aux classes terminales</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Sur le fonctionnement d’un curriculum</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Sur le fonctionnement de l’évaluation</a:t>
            </a:r>
          </a:p>
          <a:p>
            <a:pPr lvl="1" marL="284162" indent="173037">
              <a:lnSpc>
                <a:spcPct val="70000"/>
              </a:lnSpc>
              <a:spcBef>
                <a:spcPts val="500"/>
              </a:spcBef>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p>
          <a:p>
            <a:pPr marL="341312" indent="-341312">
              <a:lnSpc>
                <a:spcPct val="70000"/>
              </a:lnSpc>
              <a:spcBef>
                <a:spcPts val="6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t>Pour une évaluation instrumentée  </a:t>
            </a:r>
          </a:p>
          <a:p>
            <a:pPr lvl="1" marL="741362" indent="-284162">
              <a:lnSpc>
                <a:spcPct val="7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Évaluer quoi ? Comment ? Les apports d’EVAPM</a:t>
            </a:r>
          </a:p>
          <a:p>
            <a:pPr lvl="1" marL="284162" indent="173037">
              <a:lnSpc>
                <a:spcPct val="70000"/>
              </a:lnSpc>
              <a:spcBef>
                <a:spcPts val="500"/>
              </a:spcBef>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p>
          <a:p>
            <a:pPr marL="341312" indent="-341312">
              <a:lnSpc>
                <a:spcPct val="70000"/>
              </a:lnSpc>
              <a:spcBef>
                <a:spcPts val="6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t>Propositions - prospectives</a:t>
            </a:r>
          </a:p>
        </p:txBody>
      </p:sp>
      <p:sp>
        <p:nvSpPr>
          <p:cNvPr id="120" name="Plan posible pour une présentation d’EVAPM"/>
          <p:cNvSpPr txBox="1"/>
          <p:nvPr/>
        </p:nvSpPr>
        <p:spPr>
          <a:xfrm>
            <a:off x="5257800" y="1524000"/>
            <a:ext cx="3733800" cy="2892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spcBef>
                <a:spcPts val="8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400"/>
            </a:lvl1pPr>
          </a:lstStyle>
          <a:p>
            <a:pPr/>
            <a:r>
              <a:t>Plan posible pour une présentation d’EVAPM</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image.tif" descr="image.tif"/>
          <p:cNvPicPr>
            <a:picLocks noChangeAspect="1"/>
          </p:cNvPicPr>
          <p:nvPr/>
        </p:nvPicPr>
        <p:blipFill>
          <a:blip r:embed="rId2">
            <a:extLst/>
          </a:blip>
          <a:stretch>
            <a:fillRect/>
          </a:stretch>
        </p:blipFill>
        <p:spPr>
          <a:xfrm>
            <a:off x="1524000" y="914400"/>
            <a:ext cx="6813550" cy="5689600"/>
          </a:xfrm>
          <a:prstGeom prst="rect">
            <a:avLst/>
          </a:prstGeom>
          <a:ln w="12700">
            <a:miter lim="400000"/>
          </a:ln>
        </p:spPr>
      </p:pic>
      <p:sp>
        <p:nvSpPr>
          <p:cNvPr id="123" name="Présentation de l’observatoire EVAPM…"/>
          <p:cNvSpPr txBox="1"/>
          <p:nvPr/>
        </p:nvSpPr>
        <p:spPr>
          <a:xfrm>
            <a:off x="2362200" y="152399"/>
            <a:ext cx="5340511" cy="682326"/>
          </a:xfrm>
          <a:prstGeom prst="rect">
            <a:avLst/>
          </a:prstGeom>
          <a:ln w="12700">
            <a:miter lim="400000"/>
          </a:ln>
          <a:extLst>
            <a:ext uri="{C572A759-6A51-4108-AA02-DFA0A04FC94B}">
              <ma14:wrappingTextBoxFlag xmlns:ma14="http://schemas.microsoft.com/office/mac/drawingml/2011/main" val="1"/>
            </a:ext>
          </a:extLst>
        </p:spPr>
        <p:txBody>
          <a:bodyPr wrap="none" lIns="46799" tIns="46799" rIns="46799" bIns="46799">
            <a:spAutoFit/>
          </a:bodyPr>
          <a:lstStyle>
            <a:lvl1pPr>
              <a:lnSpc>
                <a:spcPct val="70000"/>
              </a:lnSpc>
              <a:spcBef>
                <a:spcPts val="600"/>
              </a:spcBef>
              <a:buClr>
                <a:srgbClr val="CBCBCB"/>
              </a:buClr>
              <a:buSzPct val="75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effectLst>
                  <a:outerShdw sx="100000" sy="100000" kx="0" ky="0" algn="b" rotWithShape="0" blurRad="12700" dist="25400" dir="2700000">
                    <a:srgbClr val="000000"/>
                  </a:outerShdw>
                </a:effectLst>
              </a:defRPr>
            </a:lvl1pPr>
            <a:lvl2pPr marL="457200" indent="0">
              <a:lnSpc>
                <a:spcPct val="70000"/>
              </a:lnSpc>
              <a:spcBef>
                <a:spcPts val="500"/>
              </a:spcBef>
              <a:buClr>
                <a:srgbClr val="CBCBCB"/>
              </a:buClr>
              <a:buSzPct val="75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effectLst>
                  <a:outerShdw sx="100000" sy="100000" kx="0" ky="0" algn="b" rotWithShape="0" blurRad="12700" dist="25400" dir="2700000">
                    <a:srgbClr val="000000"/>
                  </a:outerShdw>
                </a:effectLst>
              </a:defRPr>
            </a:lvl2pPr>
          </a:lstStyle>
          <a:p>
            <a:pPr/>
            <a:r>
              <a:t>Présentation de l’observatoire EVAPM  </a:t>
            </a:r>
          </a:p>
          <a:p>
            <a:pPr lvl="1"/>
            <a:r>
              <a:t>Fonctionnement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Mettre à la disposition des personnes et institutions intéressées par l'enseignement des mathématiques, des informations s'appuyant sur des observations fiables……"/>
          <p:cNvSpPr txBox="1"/>
          <p:nvPr>
            <p:ph type="body" idx="1"/>
          </p:nvPr>
        </p:nvSpPr>
        <p:spPr>
          <a:xfrm>
            <a:off x="685800" y="1981200"/>
            <a:ext cx="7772400" cy="4114800"/>
          </a:xfrm>
          <a:prstGeom prst="rect">
            <a:avLst/>
          </a:prstGeom>
          <a:solidFill>
            <a:srgbClr val="0001AA"/>
          </a:solidFill>
        </p:spPr>
        <p:txBody>
          <a:bodyPr lIns="44280" tIns="44280" rIns="44280" bIns="44280"/>
          <a:lstStyle/>
          <a:p>
            <a:pPr marL="341312" indent="-341312" algn="just">
              <a:spcBef>
                <a:spcPts val="1200"/>
              </a:spcBef>
              <a:buClr>
                <a:srgbClr val="CBCBCB"/>
              </a:buClr>
              <a:buSzPct val="100000"/>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Mettre à la disposition des personnes et institutions intéressées par l'enseignement des mathématiques, des informations s'appuyant sur des observations fiables… </a:t>
            </a:r>
          </a:p>
          <a:p>
            <a:pPr marL="341312" indent="-341312" algn="just">
              <a:spcBef>
                <a:spcPts val="1200"/>
              </a:spcBef>
              <a:buClr>
                <a:srgbClr val="CBCBCB"/>
              </a:buClr>
              <a:buSzPct val="100000"/>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Apporter aux enseignants des indicateurs de comportements d'élèves (évaluation) et des instruments d'observation de ces comportements. </a:t>
            </a:r>
          </a:p>
          <a:p>
            <a:pPr marL="341312" indent="-341312" algn="just">
              <a:spcBef>
                <a:spcPts val="1200"/>
              </a:spcBef>
              <a:buClr>
                <a:srgbClr val="CBCBCB"/>
              </a:buClr>
              <a:buSzPct val="100000"/>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Apporter aux chercheurs un cadre susceptible d'accueillir et de diffuser sous forme opératoire les résultats de leurs travaux.</a:t>
            </a:r>
          </a:p>
          <a:p>
            <a:pPr marL="341312" indent="-341312" algn="just">
              <a:spcBef>
                <a:spcPts val="1200"/>
              </a:spcBef>
              <a:buClr>
                <a:srgbClr val="CBCBCB"/>
              </a:buClr>
              <a:buSzPct val="100000"/>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Permettre aux chercheurs d'avoir accès, à des échantillons importants (d'enseignants, d'élèves, ...)</a:t>
            </a:r>
          </a:p>
          <a:p>
            <a:pPr marL="341312" indent="-341312" algn="just">
              <a:spcBef>
                <a:spcPts val="1200"/>
              </a:spcBef>
              <a:buClr>
                <a:srgbClr val="CBCBCB"/>
              </a:buClr>
              <a:buSzPct val="100000"/>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Constituer un lieu d'échanges pratiques - recherches, permettant aux questions des enseignants d'être mieux prises en compte.</a:t>
            </a:r>
          </a:p>
        </p:txBody>
      </p:sp>
      <p:sp>
        <p:nvSpPr>
          <p:cNvPr id="126" name="Présentation de l’observatoire EVAPM Objectifs 1"/>
          <p:cNvSpPr txBox="1"/>
          <p:nvPr>
            <p:ph type="title"/>
          </p:nvPr>
        </p:nvSpPr>
        <p:spPr>
          <a:xfrm>
            <a:off x="685800" y="554037"/>
            <a:ext cx="7772400" cy="1143001"/>
          </a:xfrm>
          <a:prstGeom prst="rect">
            <a:avLst/>
          </a:prstGeom>
        </p:spPr>
        <p:txBody>
          <a:bodyPr/>
          <a:lstStyle/>
          <a:p>
            <a:pPr>
              <a:buClr>
                <a:srgbClr val="CBCBCB"/>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3200"/>
            </a:pPr>
            <a:r>
              <a:t> Présentation de l’observatoire EVAPM</a:t>
            </a:r>
            <a:br/>
            <a:r>
              <a:rPr sz="2000"/>
              <a:t>Objectifs 1</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Constituer une force réactive capable de répondre aux besoins des instances de l’APMEP…"/>
          <p:cNvSpPr txBox="1"/>
          <p:nvPr>
            <p:ph type="body" idx="1"/>
          </p:nvPr>
        </p:nvSpPr>
        <p:spPr>
          <a:xfrm>
            <a:off x="762000" y="1981200"/>
            <a:ext cx="8186738" cy="4114800"/>
          </a:xfrm>
          <a:prstGeom prst="rect">
            <a:avLst/>
          </a:prstGeom>
          <a:solidFill>
            <a:srgbClr val="0001AA"/>
          </a:solidFill>
        </p:spPr>
        <p:txBody>
          <a:bodyPr lIns="44280" tIns="44280" rIns="44280" bIns="44280"/>
          <a:lstStyle/>
          <a:p>
            <a:pPr lvl="1" marL="741362" indent="-284162" algn="just">
              <a:spcBef>
                <a:spcPts val="3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Constituer une force réactive capable de répondre aux besoins des instances de l’APMEP</a:t>
            </a:r>
          </a:p>
          <a:p>
            <a:pPr lvl="1" marL="741362" indent="-284162" algn="just">
              <a:spcBef>
                <a:spcPts val="3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Associer fortement les enseignants à la préparation et à l’exploitation des enquêtes.</a:t>
            </a:r>
          </a:p>
          <a:p>
            <a:pPr lvl="1" marL="741362" indent="-284162" algn="just">
              <a:spcBef>
                <a:spcPts val="3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Contribuer à l’animation des équipes d’établissement, à l’auto-formation des enseignants ainsi qu’à leur formation initiale et continue.</a:t>
            </a:r>
          </a:p>
          <a:p>
            <a:pPr lvl="1" marL="741362" indent="-284162" algn="just">
              <a:spcBef>
                <a:spcPts val="3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Mettre à la disposition des enseignants des instruments d’évaluation validés et étalonnés dans un cadre coordonné permettant des interactions entre enseignants et équipes d’enseignants.</a:t>
            </a:r>
          </a:p>
          <a:p>
            <a:pPr lvl="1" marL="741362" indent="-284162" algn="just">
              <a:spcBef>
                <a:spcPts val="3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Expérimenter et diffuser des conceptions développées (en particulier) à l'APMEP sur l'enseignement des mathématiques et sur l'évaluation.</a:t>
            </a:r>
          </a:p>
        </p:txBody>
      </p:sp>
      <p:sp>
        <p:nvSpPr>
          <p:cNvPr id="129" name="Présentation de l’observatoire EVAPM Objectifs 2"/>
          <p:cNvSpPr txBox="1"/>
          <p:nvPr>
            <p:ph type="title"/>
          </p:nvPr>
        </p:nvSpPr>
        <p:spPr>
          <a:xfrm>
            <a:off x="685800" y="554037"/>
            <a:ext cx="7772400" cy="1143001"/>
          </a:xfrm>
          <a:prstGeom prst="rect">
            <a:avLst/>
          </a:prstGeom>
        </p:spPr>
        <p:txBody>
          <a:bodyPr/>
          <a:lstStyle/>
          <a:p>
            <a:pPr>
              <a:buClr>
                <a:srgbClr val="CBCBCB"/>
              </a:buClr>
              <a:buSzPct val="100000"/>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3200"/>
            </a:pPr>
            <a:r>
              <a:t> Présentation de l’observatoire EVAPM</a:t>
            </a:r>
            <a:br/>
            <a:r>
              <a:rPr sz="2000"/>
              <a:t>Objectifs 2</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Etudes réalisées 1987-2003"/>
          <p:cNvSpPr txBox="1"/>
          <p:nvPr>
            <p:ph type="title"/>
          </p:nvPr>
        </p:nvSpPr>
        <p:spPr>
          <a:xfrm>
            <a:off x="609600" y="304800"/>
            <a:ext cx="7772400" cy="1298575"/>
          </a:xfrm>
          <a:prstGeom prst="rect">
            <a:avLst/>
          </a:prstGeom>
        </p:spPr>
        <p:txBody>
          <a:bodyPr/>
          <a:lstStyle>
            <a:lvl1pPr marL="958850" indent="-957262">
              <a:tabLst>
                <a:tab pos="952500" algn="l"/>
                <a:tab pos="1866900" algn="l"/>
                <a:tab pos="2781300" algn="l"/>
                <a:tab pos="3695700" algn="l"/>
                <a:tab pos="4610100" algn="l"/>
                <a:tab pos="5524500" algn="l"/>
                <a:tab pos="6438900" algn="l"/>
                <a:tab pos="7353300" algn="l"/>
                <a:tab pos="8267700" algn="l"/>
                <a:tab pos="9182100" algn="l"/>
                <a:tab pos="10096500" algn="l"/>
                <a:tab pos="11010900" algn="l"/>
              </a:tabLst>
              <a:defRPr sz="3600">
                <a:solidFill>
                  <a:srgbClr val="000000"/>
                </a:solidFill>
              </a:defRPr>
            </a:lvl1pPr>
          </a:lstStyle>
          <a:p>
            <a:pPr/>
            <a:r>
              <a:t>Etudes réalisées 1987-2003</a:t>
            </a:r>
          </a:p>
        </p:txBody>
      </p:sp>
      <p:grpSp>
        <p:nvGrpSpPr>
          <p:cNvPr id="134" name="Groupe"/>
          <p:cNvGrpSpPr/>
          <p:nvPr/>
        </p:nvGrpSpPr>
        <p:grpSpPr>
          <a:xfrm>
            <a:off x="1752600" y="1371600"/>
            <a:ext cx="6096000" cy="4943475"/>
            <a:chOff x="0" y="0"/>
            <a:chExt cx="6096000" cy="4943475"/>
          </a:xfrm>
        </p:grpSpPr>
        <p:sp>
          <p:nvSpPr>
            <p:cNvPr id="132" name="Rectangle"/>
            <p:cNvSpPr/>
            <p:nvPr/>
          </p:nvSpPr>
          <p:spPr>
            <a:xfrm>
              <a:off x="0" y="0"/>
              <a:ext cx="6096000" cy="4943475"/>
            </a:xfrm>
            <a:prstGeom prst="rect">
              <a:avLst/>
            </a:prstGeom>
            <a:solidFill>
              <a:srgbClr val="00FF00"/>
            </a:solidFill>
            <a:ln w="12700" cap="flat">
              <a:noFill/>
              <a:miter lim="400000"/>
            </a:ln>
            <a:effectLst/>
          </p:spPr>
          <p:txBody>
            <a:bodyPr wrap="square" lIns="45719" tIns="45719" rIns="45719" bIns="45719" numCol="1" anchor="t">
              <a:noAutofit/>
            </a:bodyPr>
            <a:lstStyle/>
            <a:p>
              <a:pPr/>
            </a:p>
          </p:txBody>
        </p:sp>
        <p:pic>
          <p:nvPicPr>
            <p:cNvPr id="133" name="image.tif" descr="image.tif"/>
            <p:cNvPicPr>
              <a:picLocks noChangeAspect="1"/>
            </p:cNvPicPr>
            <p:nvPr/>
          </p:nvPicPr>
          <p:blipFill>
            <a:blip r:embed="rId2">
              <a:extLst/>
            </a:blip>
            <a:stretch>
              <a:fillRect/>
            </a:stretch>
          </p:blipFill>
          <p:spPr>
            <a:xfrm>
              <a:off x="0" y="0"/>
              <a:ext cx="6096000" cy="494347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Évaluer les programmes  ou évaluer le curriculum  QUOI ? (objet de l'évaluation)"/>
          <p:cNvSpPr txBox="1"/>
          <p:nvPr/>
        </p:nvSpPr>
        <p:spPr>
          <a:xfrm>
            <a:off x="152400" y="304800"/>
            <a:ext cx="8991600" cy="10139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i="1" sz="3200"/>
            </a:pPr>
            <a:r>
              <a:t>Évaluer les programmes  ou évaluer le curriculum</a:t>
            </a:r>
            <a:r>
              <a:rPr i="0"/>
              <a:t> </a:t>
            </a:r>
            <a:br>
              <a:rPr i="0"/>
            </a:br>
            <a:r>
              <a:rPr i="0"/>
              <a:t>QUOI ? (objet de l'évaluation)</a:t>
            </a:r>
          </a:p>
        </p:txBody>
      </p:sp>
      <p:sp>
        <p:nvSpPr>
          <p:cNvPr id="137" name="Un curriculum est l’ensemble, plus ou moins articulé, des intentions, des règlementations, des pratiques, des ressources, et des effets, relatifs à l’enseignement d’une discipline ou d’un ensemble de disciplines."/>
          <p:cNvSpPr/>
          <p:nvPr/>
        </p:nvSpPr>
        <p:spPr>
          <a:xfrm>
            <a:off x="228599" y="2057400"/>
            <a:ext cx="8763002" cy="1701934"/>
          </a:xfrm>
          <a:prstGeom prst="rect">
            <a:avLst/>
          </a:prstGeom>
          <a:solidFill>
            <a:srgbClr val="FF6600"/>
          </a:solidFill>
          <a:ln w="12700">
            <a:miter lim="400000"/>
          </a:ln>
          <a:extLst>
            <a:ext uri="{C572A759-6A51-4108-AA02-DFA0A04FC94B}">
              <ma14:wrappingTextBoxFlag xmlns:ma14="http://schemas.microsoft.com/office/mac/drawingml/2011/main" val="1"/>
            </a:ext>
          </a:extLst>
        </p:spPr>
        <p:txBody>
          <a:bodyPr lIns="45719" rIns="45719">
            <a:spAutoFit/>
          </a:bodyPr>
          <a:lstStyle>
            <a:lvl1pPr algn="just">
              <a:tabLst>
                <a:tab pos="914400" algn="l"/>
                <a:tab pos="1828800" algn="l"/>
                <a:tab pos="2743200" algn="l"/>
                <a:tab pos="3657600" algn="l"/>
                <a:tab pos="4572000" algn="l"/>
                <a:tab pos="5486400" algn="l"/>
                <a:tab pos="6400800" algn="l"/>
                <a:tab pos="7315200" algn="l"/>
                <a:tab pos="8229600" algn="l"/>
                <a:tab pos="9144000" algn="l"/>
                <a:tab pos="10058400" algn="l"/>
              </a:tabLst>
              <a:defRPr sz="2800"/>
            </a:lvl1pPr>
          </a:lstStyle>
          <a:p>
            <a:pPr/>
            <a:r>
              <a:t>Un curriculum est l’ensemble, plus ou moins articulé, des intentions, des règlementations, des pratiques, des ressources, et des effets, relatifs à l’enseignement d’une discipline ou d’un ensemble de disciplines.</a:t>
            </a:r>
          </a:p>
        </p:txBody>
      </p:sp>
      <p:sp>
        <p:nvSpPr>
          <p:cNvPr id="138" name="Essai de définition"/>
          <p:cNvSpPr txBox="1"/>
          <p:nvPr/>
        </p:nvSpPr>
        <p:spPr>
          <a:xfrm>
            <a:off x="1905000" y="1477962"/>
            <a:ext cx="5464175" cy="5440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i="1" sz="3200"/>
            </a:lvl1pPr>
          </a:lstStyle>
          <a:p>
            <a:pPr/>
            <a:r>
              <a:t>Essai de définition</a:t>
            </a:r>
          </a:p>
        </p:txBody>
      </p:sp>
      <p:sp>
        <p:nvSpPr>
          <p:cNvPr id="139" name="Un curriculum se déploie et s’observe à différents niveaux :…"/>
          <p:cNvSpPr/>
          <p:nvPr/>
        </p:nvSpPr>
        <p:spPr>
          <a:xfrm>
            <a:off x="228599" y="4113212"/>
            <a:ext cx="8763002" cy="2514735"/>
          </a:xfrm>
          <a:prstGeom prst="rect">
            <a:avLst/>
          </a:prstGeom>
          <a:solidFill>
            <a:srgbClr val="FFCC00"/>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Un curriculum se déploie et s’observe à différents niveaux :</a:t>
            </a:r>
          </a:p>
          <a:p>
            <a:pPr algn="just">
              <a:buClr>
                <a:srgbClr val="000000"/>
              </a:buClr>
              <a:buSzPct val="100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Niveau d’un élève particulier</a:t>
            </a:r>
          </a:p>
          <a:p>
            <a:pPr algn="just">
              <a:buClr>
                <a:srgbClr val="000000"/>
              </a:buClr>
              <a:buSzPct val="100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Niveau d’une classe particulière</a:t>
            </a:r>
          </a:p>
          <a:p>
            <a:pPr algn="just">
              <a:buClr>
                <a:srgbClr val="000000"/>
              </a:buClr>
              <a:buSzPct val="100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Niveau d’un niveau scolaire donné</a:t>
            </a:r>
          </a:p>
          <a:p>
            <a:pPr algn="just">
              <a:buClr>
                <a:srgbClr val="000000"/>
              </a:buClr>
              <a:buSzPct val="100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Niveau d’un établissement</a:t>
            </a:r>
          </a:p>
          <a:p>
            <a:pPr algn="just">
              <a:buClr>
                <a:srgbClr val="000000"/>
              </a:buClr>
              <a:buSzPct val="100000"/>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Niveau d’un système éducatif</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Évaluer les programmes ou évaluer les curriculum ?…"/>
          <p:cNvSpPr txBox="1"/>
          <p:nvPr/>
        </p:nvSpPr>
        <p:spPr>
          <a:xfrm>
            <a:off x="1295400" y="296862"/>
            <a:ext cx="7010400" cy="10139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2000"/>
            </a:pPr>
            <a:r>
              <a:t>Évaluer les programmes ou évaluer les curriculum ?</a:t>
            </a:r>
          </a:p>
          <a:p>
            <a:pPr algn="ctr">
              <a:lnSpc>
                <a:spcPts val="1400"/>
              </a:lnSpc>
              <a:tabLst>
                <a:tab pos="914400" algn="l"/>
                <a:tab pos="1828800" algn="l"/>
                <a:tab pos="2743200" algn="l"/>
                <a:tab pos="3657600" algn="l"/>
                <a:tab pos="4572000" algn="l"/>
                <a:tab pos="5486400" algn="l"/>
                <a:tab pos="6400800" algn="l"/>
                <a:tab pos="7315200" algn="l"/>
                <a:tab pos="8229600" algn="l"/>
                <a:tab pos="9144000" algn="l"/>
                <a:tab pos="10058400" algn="l"/>
              </a:tabLst>
              <a:defRPr b="1" sz="3200"/>
            </a:pPr>
            <a:r>
              <a:t> </a:t>
            </a:r>
          </a:p>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pPr>
            <a:r>
              <a:t>QUOI ? (objet de l'évaluation)</a:t>
            </a:r>
          </a:p>
        </p:txBody>
      </p:sp>
      <p:sp>
        <p:nvSpPr>
          <p:cNvPr id="142" name="Un curriculum est un plan d'action pédagogique... il comprend, en général, non seulement des programmes dans différentes matières, mais aussi une définition des finalités de l'éducation envisagée, une spécification des activités d'enseignement et d'apprentissage qu'implique le programme des contenus et enfin des indications précises sur la manière dont l'enseignement ou l'élève sera évalué.…"/>
          <p:cNvSpPr/>
          <p:nvPr/>
        </p:nvSpPr>
        <p:spPr>
          <a:xfrm>
            <a:off x="228599" y="1828800"/>
            <a:ext cx="8763002" cy="4608076"/>
          </a:xfrm>
          <a:prstGeom prst="rect">
            <a:avLst/>
          </a:prstGeom>
          <a:solidFill>
            <a:srgbClr val="FFFF99"/>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Un curriculum est un plan d'action pédagogique... il comprend, en général, non seulement des programmes dans différentes matières, mais aussi une définition des finalités de l'éducation envisagée, une spécification des activités d'enseignement et d'apprentissage qu'implique le programme des contenus et enfin des indications précises sur la manière dont l'enseignement ou l'élève sera évalué. </a:t>
            </a:r>
          </a:p>
          <a:p>
            <a:pPr algn="just">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Un curriculum s'exprime habituellement en termes d'intention, de contenus, de progressions et de méthodes ou de moyens pour enseigner et évaluer.</a:t>
            </a:r>
          </a:p>
          <a:p>
            <a:pPr>
              <a:tabLst>
                <a:tab pos="914400" algn="l"/>
                <a:tab pos="1828800" algn="l"/>
                <a:tab pos="2743200" algn="l"/>
                <a:tab pos="3657600" algn="l"/>
                <a:tab pos="4572000" algn="l"/>
                <a:tab pos="5486400" algn="l"/>
                <a:tab pos="6400800" algn="l"/>
                <a:tab pos="7315200" algn="l"/>
                <a:tab pos="8229600" algn="l"/>
                <a:tab pos="9144000" algn="l"/>
                <a:tab pos="10058400" algn="l"/>
              </a:tabLst>
              <a:defRPr sz="2800"/>
            </a:pPr>
            <a:r>
              <a:t>	</a:t>
            </a:r>
            <a:r>
              <a:rPr i="1" sz="3200"/>
              <a:t>Louis d’Hainaut - Des fins aux objectifs</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2"/>
                                        </p:tgtEl>
                                        <p:attrNameLst>
                                          <p:attrName>style.visibility</p:attrName>
                                        </p:attrNameLst>
                                      </p:cBhvr>
                                      <p:to>
                                        <p:strVal val="visible"/>
                                      </p:to>
                                    </p:set>
                                    <p:anim calcmode="lin" valueType="num">
                                      <p:cBhvr>
                                        <p:cTn id="7" dur="500" fill="hold"/>
                                        <p:tgtEl>
                                          <p:spTgt spid="142"/>
                                        </p:tgtEl>
                                        <p:attrNameLst>
                                          <p:attrName>ppt_x</p:attrName>
                                        </p:attrNameLst>
                                      </p:cBhvr>
                                      <p:tavLst>
                                        <p:tav tm="0">
                                          <p:val>
                                            <p:strVal val="0-#ppt_w/2"/>
                                          </p:val>
                                        </p:tav>
                                        <p:tav tm="100000">
                                          <p:val>
                                            <p:strVal val="#ppt_x"/>
                                          </p:val>
                                        </p:tav>
                                      </p:tavLst>
                                    </p:anim>
                                    <p:anim calcmode="lin" valueType="num">
                                      <p:cBhvr>
                                        <p:cTn id="8" dur="5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image.pdf" descr="image.pdf"/>
          <p:cNvPicPr>
            <a:picLocks noChangeAspect="1"/>
          </p:cNvPicPr>
          <p:nvPr/>
        </p:nvPicPr>
        <p:blipFill>
          <a:blip r:embed="rId2">
            <a:extLst/>
          </a:blip>
          <a:stretch>
            <a:fillRect/>
          </a:stretch>
        </p:blipFill>
        <p:spPr>
          <a:xfrm>
            <a:off x="838200" y="2438400"/>
            <a:ext cx="7620000" cy="3681413"/>
          </a:xfrm>
          <a:prstGeom prst="rect">
            <a:avLst/>
          </a:prstGeom>
          <a:ln w="12700">
            <a:miter lim="400000"/>
          </a:ln>
        </p:spPr>
      </p:pic>
      <p:sp>
        <p:nvSpPr>
          <p:cNvPr id="145" name="QUOI ? (objet de l'évaluation)"/>
          <p:cNvSpPr txBox="1"/>
          <p:nvPr/>
        </p:nvSpPr>
        <p:spPr>
          <a:xfrm>
            <a:off x="1600199" y="304800"/>
            <a:ext cx="6172202" cy="1016136"/>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3200"/>
            </a:pPr>
            <a:br/>
            <a:r>
              <a:t>QUOI ? (objet de l'évaluation)</a:t>
            </a:r>
          </a:p>
        </p:txBody>
      </p:sp>
      <p:sp>
        <p:nvSpPr>
          <p:cNvPr id="146" name="Évaluer les programmes ou évaluer les curriculum ?"/>
          <p:cNvSpPr txBox="1"/>
          <p:nvPr/>
        </p:nvSpPr>
        <p:spPr>
          <a:xfrm>
            <a:off x="685800" y="304800"/>
            <a:ext cx="6477000" cy="374910"/>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spcBef>
                <a:spcPts val="1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000"/>
            </a:lvl1pPr>
          </a:lstStyle>
          <a:p>
            <a:pPr/>
            <a:r>
              <a:t>Évaluer les programmes ou évaluer les curriculum ?</a:t>
            </a:r>
          </a:p>
        </p:txBody>
      </p:sp>
      <p:sp>
        <p:nvSpPr>
          <p:cNvPr id="147" name="Prendre la mesure de la complexité de l’objet que nous cherchons à évaluer"/>
          <p:cNvSpPr txBox="1"/>
          <p:nvPr/>
        </p:nvSpPr>
        <p:spPr>
          <a:xfrm>
            <a:off x="2971799" y="1524000"/>
            <a:ext cx="6172202" cy="2892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spcBef>
                <a:spcPts val="8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400"/>
            </a:lvl1pPr>
          </a:lstStyle>
          <a:p>
            <a:pPr/>
            <a:r>
              <a:t>Prendre la mesure de la complexité de l’objet que nous cherchons à évaluer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46"/>
                                        </p:tgtEl>
                                        <p:attrNameLst>
                                          <p:attrName>style.visibility</p:attrName>
                                        </p:attrNameLst>
                                      </p:cBhvr>
                                      <p:to>
                                        <p:strVal val="visible"/>
                                      </p:to>
                                    </p:set>
                                    <p:anim calcmode="lin" valueType="num">
                                      <p:cBhvr>
                                        <p:cTn id="7" dur="500" fill="hold"/>
                                        <p:tgtEl>
                                          <p:spTgt spid="146"/>
                                        </p:tgtEl>
                                        <p:attrNameLst>
                                          <p:attrName>ppt_w</p:attrName>
                                        </p:attrNameLst>
                                      </p:cBhvr>
                                      <p:tavLst>
                                        <p:tav tm="0">
                                          <p:val>
                                            <p:fltVal val="0"/>
                                          </p:val>
                                        </p:tav>
                                        <p:tav tm="100000">
                                          <p:val>
                                            <p:strVal val="#ppt_w"/>
                                          </p:val>
                                        </p:tav>
                                      </p:tavLst>
                                    </p:anim>
                                    <p:anim calcmode="lin" valueType="num">
                                      <p:cBhvr>
                                        <p:cTn id="8" dur="500" fill="hold"/>
                                        <p:tgtEl>
                                          <p:spTgt spid="1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ID="9" grpId="2" fill="hold">
                                  <p:stCondLst>
                                    <p:cond delay="0"/>
                                  </p:stCondLst>
                                  <p:iterate type="el" backwards="0">
                                    <p:tmAbs val="0"/>
                                  </p:iterate>
                                  <p:childTnLst>
                                    <p:set>
                                      <p:cBhvr>
                                        <p:cTn id="12" fill="hold"/>
                                        <p:tgtEl>
                                          <p:spTgt spid="144"/>
                                        </p:tgtEl>
                                        <p:attrNameLst>
                                          <p:attrName>style.visibility</p:attrName>
                                        </p:attrNameLst>
                                      </p:cBhvr>
                                      <p:to>
                                        <p:strVal val="visible"/>
                                      </p:to>
                                    </p:set>
                                    <p:animEffect filter="dissolve" transition="in">
                                      <p:cBhvr>
                                        <p:cTn id="13" dur="5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6" grpId="1"/>
      <p:bldP build="whole" bldLvl="1" animBg="1" rev="0" advAuto="0" spid="144" grpId="2"/>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image.pdf" descr="image.pdf"/>
          <p:cNvPicPr>
            <a:picLocks noChangeAspect="1"/>
          </p:cNvPicPr>
          <p:nvPr/>
        </p:nvPicPr>
        <p:blipFill>
          <a:blip r:embed="rId2">
            <a:extLst/>
          </a:blip>
          <a:stretch>
            <a:fillRect/>
          </a:stretch>
        </p:blipFill>
        <p:spPr>
          <a:xfrm>
            <a:off x="609600" y="1143000"/>
            <a:ext cx="8077200" cy="5432425"/>
          </a:xfrm>
          <a:prstGeom prst="rect">
            <a:avLst/>
          </a:prstGeom>
          <a:ln w="12700">
            <a:miter lim="400000"/>
          </a:ln>
        </p:spPr>
      </p:pic>
      <p:sp>
        <p:nvSpPr>
          <p:cNvPr id="150" name="Divers aspects d’un curriculum"/>
          <p:cNvSpPr txBox="1"/>
          <p:nvPr>
            <p:ph type="title"/>
          </p:nvPr>
        </p:nvSpPr>
        <p:spPr>
          <a:xfrm>
            <a:off x="1047750" y="869950"/>
            <a:ext cx="7342188" cy="765175"/>
          </a:xfrm>
          <a:prstGeom prst="rect">
            <a:avLst/>
          </a:prstGeom>
        </p:spPr>
        <p:txBody>
          <a:bodyPr lIns="44280" tIns="44280" rIns="44280" bIns="44280"/>
          <a:lstStyle>
            <a:lvl1pPr marL="958850" indent="-957262">
              <a:tabLst>
                <a:tab pos="952500" algn="l"/>
                <a:tab pos="1866900" algn="l"/>
                <a:tab pos="2781300" algn="l"/>
                <a:tab pos="3695700" algn="l"/>
                <a:tab pos="4610100" algn="l"/>
                <a:tab pos="5524500" algn="l"/>
                <a:tab pos="6438900" algn="l"/>
                <a:tab pos="7353300" algn="l"/>
                <a:tab pos="8267700" algn="l"/>
                <a:tab pos="9182100" algn="l"/>
                <a:tab pos="10096500" algn="l"/>
                <a:tab pos="11010900" algn="l"/>
              </a:tabLst>
              <a:defRPr sz="3600">
                <a:solidFill>
                  <a:srgbClr val="FFFFFF"/>
                </a:solidFill>
              </a:defRPr>
            </a:lvl1pPr>
          </a:lstStyle>
          <a:p>
            <a:pPr/>
            <a:r>
              <a:t>Divers aspects d’un curriculum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9"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Docimologie et édumétrie"/>
          <p:cNvSpPr txBox="1"/>
          <p:nvPr>
            <p:ph type="title"/>
          </p:nvPr>
        </p:nvSpPr>
        <p:spPr>
          <a:xfrm>
            <a:off x="990600" y="5486399"/>
            <a:ext cx="7772400" cy="1143002"/>
          </a:xfrm>
          <a:prstGeom prst="rect">
            <a:avLst/>
          </a:prstGeom>
        </p:spPr>
        <p:txBody>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b="1" sz="3100">
                <a:solidFill>
                  <a:srgbClr val="000000"/>
                </a:solidFill>
              </a:defRPr>
            </a:lvl1pPr>
          </a:lstStyle>
          <a:p>
            <a:pPr/>
            <a:r>
              <a:t>Docimologie et édumétrie</a:t>
            </a:r>
          </a:p>
        </p:txBody>
      </p:sp>
      <p:sp>
        <p:nvSpPr>
          <p:cNvPr id="153" name="Validité…"/>
          <p:cNvSpPr txBox="1"/>
          <p:nvPr/>
        </p:nvSpPr>
        <p:spPr>
          <a:xfrm>
            <a:off x="1905000" y="1752600"/>
            <a:ext cx="5410200" cy="38525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2437" indent="-452437">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3000">
                <a:solidFill>
                  <a:srgbClr val="F40000"/>
                </a:solidFill>
              </a:defRPr>
            </a:pPr>
            <a:r>
              <a:t>Validité </a:t>
            </a:r>
          </a:p>
          <a:p>
            <a:pPr lvl="1" marL="911225" indent="-457200">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solidFill>
                  <a:srgbClr val="F40000"/>
                </a:solidFill>
              </a:defRPr>
            </a:pPr>
            <a:r>
              <a:t>Construction du référent</a:t>
            </a:r>
          </a:p>
          <a:p>
            <a:pPr lvl="1" marL="911225" indent="-457200">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solidFill>
                  <a:srgbClr val="F40000"/>
                </a:solidFill>
              </a:defRPr>
            </a:pPr>
            <a:r>
              <a:t>Constitution du référé</a:t>
            </a:r>
          </a:p>
          <a:p>
            <a:pPr marL="452437" indent="-452437">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solidFill>
                  <a:srgbClr val="F40000"/>
                </a:solidFill>
              </a:defRPr>
            </a:pPr>
          </a:p>
          <a:p>
            <a:pPr marL="452437" indent="-452437">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3000">
                <a:solidFill>
                  <a:srgbClr val="F40000"/>
                </a:solidFill>
              </a:defRPr>
            </a:pPr>
            <a:r>
              <a:t>Fidélité</a:t>
            </a:r>
          </a:p>
          <a:p>
            <a:pPr marL="452437" indent="-452437">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3000">
                <a:solidFill>
                  <a:srgbClr val="F40000"/>
                </a:solidFill>
              </a:defRPr>
            </a:pPr>
          </a:p>
          <a:p>
            <a:pPr marL="452437" indent="-452437">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3000">
                <a:solidFill>
                  <a:srgbClr val="F40000"/>
                </a:solidFill>
              </a:defRPr>
            </a:pPr>
            <a:r>
              <a:t>Équité</a:t>
            </a:r>
          </a:p>
          <a:p>
            <a:pPr marL="452437" indent="-452437">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3000">
                <a:solidFill>
                  <a:srgbClr val="F40000"/>
                </a:solidFill>
              </a:defRPr>
            </a:pPr>
          </a:p>
          <a:p>
            <a:pPr marL="452437" indent="-452437">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solidFill>
                  <a:srgbClr val="F40000"/>
                </a:solidFill>
              </a:defRPr>
            </a:pPr>
            <a:r>
              <a:t>Faisabilité - économie</a:t>
            </a:r>
          </a:p>
        </p:txBody>
      </p:sp>
      <p:sp>
        <p:nvSpPr>
          <p:cNvPr id="154" name="Qualités attendues d’une évaluation"/>
          <p:cNvSpPr txBox="1"/>
          <p:nvPr/>
        </p:nvSpPr>
        <p:spPr>
          <a:xfrm>
            <a:off x="838200" y="872983"/>
            <a:ext cx="7772400" cy="544797"/>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lvl1pPr>
          </a:lstStyle>
          <a:p>
            <a:pPr/>
            <a:r>
              <a:t>Qualités attendues d’une évaluation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53"/>
                                        </p:tgtEl>
                                        <p:attrNameLst>
                                          <p:attrName>style.visibility</p:attrName>
                                        </p:attrNameLst>
                                      </p:cBhvr>
                                      <p:to>
                                        <p:strVal val="visible"/>
                                      </p:to>
                                    </p:set>
                                    <p:anim calcmode="lin" valueType="num">
                                      <p:cBhvr>
                                        <p:cTn id="7" dur="500" fill="hold"/>
                                        <p:tgtEl>
                                          <p:spTgt spid="153"/>
                                        </p:tgtEl>
                                        <p:attrNameLst>
                                          <p:attrName>ppt_w</p:attrName>
                                        </p:attrNameLst>
                                      </p:cBhvr>
                                      <p:tavLst>
                                        <p:tav tm="0">
                                          <p:val>
                                            <p:fltVal val="0"/>
                                          </p:val>
                                        </p:tav>
                                        <p:tav tm="100000">
                                          <p:val>
                                            <p:strVal val="#ppt_w"/>
                                          </p:val>
                                        </p:tav>
                                      </p:tavLst>
                                    </p:anim>
                                    <p:anim calcmode="lin" valueType="num">
                                      <p:cBhvr>
                                        <p:cTn id="8" dur="500" fill="hold"/>
                                        <p:tgtEl>
                                          <p:spTgt spid="1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3"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Évaluer des compétences ?"/>
          <p:cNvSpPr txBox="1"/>
          <p:nvPr>
            <p:ph type="title"/>
          </p:nvPr>
        </p:nvSpPr>
        <p:spPr>
          <a:xfrm>
            <a:off x="685800" y="762000"/>
            <a:ext cx="7772400" cy="685800"/>
          </a:xfrm>
          <a:prstGeom prst="rect">
            <a:avLst/>
          </a:prstGeom>
        </p:spPr>
        <p:txBody>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0000"/>
                </a:solidFill>
              </a:defRPr>
            </a:lvl1pPr>
          </a:lstStyle>
          <a:p>
            <a:pPr/>
            <a:r>
              <a:t>Évaluer des compétences ?</a:t>
            </a:r>
          </a:p>
        </p:txBody>
      </p:sp>
      <p:sp>
        <p:nvSpPr>
          <p:cNvPr id="157" name="Une compétence suppose :…"/>
          <p:cNvSpPr txBox="1"/>
          <p:nvPr/>
        </p:nvSpPr>
        <p:spPr>
          <a:xfrm>
            <a:off x="1981200" y="1676399"/>
            <a:ext cx="5562600" cy="21358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4025" indent="-452437">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a:pPr>
            <a:r>
              <a:t>Une compétence suppose :</a:t>
            </a:r>
            <a:r>
              <a:rPr>
                <a:solidFill>
                  <a:srgbClr val="F40000"/>
                </a:solidFill>
              </a:rPr>
              <a:t> </a:t>
            </a:r>
            <a:endParaRPr>
              <a:solidFill>
                <a:srgbClr val="F40000"/>
              </a:solidFill>
            </a:endParaRPr>
          </a:p>
          <a:p>
            <a:pPr marL="455612" indent="-454025">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a:solidFill>
                  <a:srgbClr val="F40000"/>
                </a:solidFill>
              </a:defRPr>
            </a:pPr>
            <a:r>
              <a:t>Des connaissances</a:t>
            </a:r>
          </a:p>
          <a:p>
            <a:pPr marL="455612" indent="-454025">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a:solidFill>
                  <a:srgbClr val="F40000"/>
                </a:solidFill>
              </a:defRPr>
            </a:pPr>
            <a:r>
              <a:t>La possibilité de mobiliser ces connaissances dans des situations où ces connaissances constituent des ressources</a:t>
            </a:r>
          </a:p>
        </p:txBody>
      </p:sp>
      <p:sp>
        <p:nvSpPr>
          <p:cNvPr id="158" name="La pertinence…"/>
          <p:cNvSpPr txBox="1"/>
          <p:nvPr/>
        </p:nvSpPr>
        <p:spPr>
          <a:xfrm>
            <a:off x="2133600" y="4114800"/>
            <a:ext cx="5257800" cy="12490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4025" indent="-452437">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pPr>
            <a:r>
              <a:t>La pertinence</a:t>
            </a:r>
          </a:p>
          <a:p>
            <a:pPr marL="455612" indent="-454025">
              <a:buClr>
                <a:srgbClr val="F40000"/>
              </a:buClr>
              <a:buSzPct val="100000"/>
              <a:buChar char="➢"/>
              <a:tabLst>
                <a:tab pos="444500" algn="l"/>
                <a:tab pos="1358900" algn="l"/>
                <a:tab pos="2273300" algn="l"/>
                <a:tab pos="3187700" algn="l"/>
                <a:tab pos="4102100" algn="l"/>
                <a:tab pos="5016500" algn="l"/>
                <a:tab pos="5930900" algn="l"/>
                <a:tab pos="6845300" algn="l"/>
                <a:tab pos="7759700" algn="l"/>
                <a:tab pos="8674100" algn="l"/>
                <a:tab pos="9588500" algn="l"/>
                <a:tab pos="10502900" algn="l"/>
              </a:tabLst>
              <a:defRPr b="1" sz="2000">
                <a:solidFill>
                  <a:srgbClr val="F40000"/>
                </a:solidFill>
              </a:defRPr>
            </a:pPr>
            <a:r>
              <a:t>Les situations en question doivent être identifiées comme étant pertinentes par rapport au domaine d’activité considéré</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57"/>
                                        </p:tgtEl>
                                        <p:attrNameLst>
                                          <p:attrName>style.visibility</p:attrName>
                                        </p:attrNameLst>
                                      </p:cBhvr>
                                      <p:to>
                                        <p:strVal val="visible"/>
                                      </p:to>
                                    </p:set>
                                    <p:anim calcmode="lin" valueType="num">
                                      <p:cBhvr>
                                        <p:cTn id="7" dur="500" fill="hold"/>
                                        <p:tgtEl>
                                          <p:spTgt spid="157"/>
                                        </p:tgtEl>
                                        <p:attrNameLst>
                                          <p:attrName>ppt_w</p:attrName>
                                        </p:attrNameLst>
                                      </p:cBhvr>
                                      <p:tavLst>
                                        <p:tav tm="0">
                                          <p:val>
                                            <p:fltVal val="0"/>
                                          </p:val>
                                        </p:tav>
                                        <p:tav tm="100000">
                                          <p:val>
                                            <p:strVal val="#ppt_w"/>
                                          </p:val>
                                        </p:tav>
                                      </p:tavLst>
                                    </p:anim>
                                    <p:anim calcmode="lin" valueType="num">
                                      <p:cBhvr>
                                        <p:cTn id="8" dur="500" fill="hold"/>
                                        <p:tgtEl>
                                          <p:spTgt spid="15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158"/>
                                        </p:tgtEl>
                                        <p:attrNameLst>
                                          <p:attrName>style.visibility</p:attrName>
                                        </p:attrNameLst>
                                      </p:cBhvr>
                                      <p:to>
                                        <p:strVal val="visible"/>
                                      </p:to>
                                    </p:set>
                                    <p:anim calcmode="lin" valueType="num">
                                      <p:cBhvr>
                                        <p:cTn id="13" dur="500" fill="hold"/>
                                        <p:tgtEl>
                                          <p:spTgt spid="158"/>
                                        </p:tgtEl>
                                        <p:attrNameLst>
                                          <p:attrName>ppt_w</p:attrName>
                                        </p:attrNameLst>
                                      </p:cBhvr>
                                      <p:tavLst>
                                        <p:tav tm="0">
                                          <p:val>
                                            <p:fltVal val="0"/>
                                          </p:val>
                                        </p:tav>
                                        <p:tav tm="100000">
                                          <p:val>
                                            <p:strVal val="#ppt_w"/>
                                          </p:val>
                                        </p:tav>
                                      </p:tavLst>
                                    </p:anim>
                                    <p:anim calcmode="lin" valueType="num">
                                      <p:cBhvr>
                                        <p:cTn id="14" dur="500" fill="hold"/>
                                        <p:tgtEl>
                                          <p:spTgt spid="1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7" grpId="1"/>
      <p:bldP build="whole" bldLvl="1" animBg="1" rev="0" advAuto="0" spid="158" grpId="2"/>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L'examen du degré de pertinence"/>
          <p:cNvSpPr txBox="1"/>
          <p:nvPr/>
        </p:nvSpPr>
        <p:spPr>
          <a:xfrm>
            <a:off x="304800" y="306387"/>
            <a:ext cx="8686800" cy="48273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7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800"/>
            </a:lvl1pPr>
          </a:lstStyle>
          <a:p>
            <a:pPr/>
            <a:r>
              <a:t>L'examen du degré de pertinence</a:t>
            </a:r>
          </a:p>
        </p:txBody>
      </p:sp>
      <p:sp>
        <p:nvSpPr>
          <p:cNvPr id="161" name="la pertinence épistémologique : concerne le statut, l'importance et la fécondité, des notions ou méthodes étudiées, à l'intérieur de la science elle-même. La pertinence épistémologique est reconnaissable et attestée par les spécialistes de la discipline."/>
          <p:cNvSpPr txBox="1"/>
          <p:nvPr/>
        </p:nvSpPr>
        <p:spPr>
          <a:xfrm>
            <a:off x="457200" y="1203325"/>
            <a:ext cx="7315200" cy="1363350"/>
          </a:xfrm>
          <a:prstGeom prst="rect">
            <a:avLst/>
          </a:prstGeom>
          <a:solidFill>
            <a:srgbClr val="FFFF99"/>
          </a:solidFill>
          <a:ln w="12700">
            <a:miter lim="400000"/>
          </a:ln>
          <a:extLst>
            <a:ext uri="{C572A759-6A51-4108-AA02-DFA0A04FC94B}">
              <ma14:wrappingTextBoxFlag xmlns:ma14="http://schemas.microsoft.com/office/mac/drawingml/2011/main" val="1"/>
            </a:ext>
          </a:extLst>
        </p:spPr>
        <p:txBody>
          <a:bodyPr lIns="45719" rIns="45719">
            <a:spAutoFit/>
          </a:bodyPr>
          <a:lstStyle/>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40000"/>
                </a:solidFill>
              </a:defRPr>
            </a:pPr>
            <a:r>
              <a:t>la pertinence épistémologique</a:t>
            </a:r>
            <a:r>
              <a:rPr b="0" sz="2000">
                <a:solidFill>
                  <a:srgbClr val="000000"/>
                </a:solidFill>
              </a:rPr>
              <a:t> : concerne le statut, l'importance et la fécondité, des notions ou méthodes étudiées, à l'intérieur de la science elle-même. La pertinence épistémologique est reconnaissable et attestée par les spécialistes de la discipline.</a:t>
            </a:r>
          </a:p>
        </p:txBody>
      </p:sp>
      <p:sp>
        <p:nvSpPr>
          <p:cNvPr id="162" name="la pertinence sociale : concerne le statut, l'importance et l'utilité des notions ou méthodes étudiées, dans la vie sociale générale. La pertinence sociale est reconnaissable et attestée par la société toute entière."/>
          <p:cNvSpPr txBox="1"/>
          <p:nvPr/>
        </p:nvSpPr>
        <p:spPr>
          <a:xfrm>
            <a:off x="990600" y="2817812"/>
            <a:ext cx="7239000" cy="1363351"/>
          </a:xfrm>
          <a:prstGeom prst="rect">
            <a:avLst/>
          </a:prstGeom>
          <a:solidFill>
            <a:srgbClr val="FFFF99"/>
          </a:solidFill>
          <a:ln w="12700">
            <a:miter lim="400000"/>
          </a:ln>
          <a:extLst>
            <a:ext uri="{C572A759-6A51-4108-AA02-DFA0A04FC94B}">
              <ma14:wrappingTextBoxFlag xmlns:ma14="http://schemas.microsoft.com/office/mac/drawingml/2011/main" val="1"/>
            </a:ext>
          </a:extLst>
        </p:spPr>
        <p:txBody>
          <a:bodyPr lIns="45719" rIns="45719">
            <a:spAutoFit/>
          </a:bodyPr>
          <a:lstStyle/>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40000"/>
                </a:solidFill>
              </a:defRPr>
            </a:pPr>
            <a:r>
              <a:t>la pertinence sociale</a:t>
            </a:r>
            <a:r>
              <a:rPr b="0" sz="2000">
                <a:solidFill>
                  <a:srgbClr val="000000"/>
                </a:solidFill>
              </a:rPr>
              <a:t> : concerne le statut, l'importance et l'utilité des notions ou méthodes étudiées, dans la vie sociale générale. La pertinence sociale est reconnaissable et attestée par la société toute entière.</a:t>
            </a:r>
          </a:p>
        </p:txBody>
      </p:sp>
      <p:sp>
        <p:nvSpPr>
          <p:cNvPr id="163" name="la pertinence didactique : concerne la possibilité de transmettre les savoirs correspondants aux élèves ou aux étudiants selon leur âge et leur formation antérieure.. La pertinence didactique est reconnaissable et attestée par les enseignants, aidés en cela par les travaux de la psychologie et les recherches en didactique des disciplines."/>
          <p:cNvSpPr txBox="1"/>
          <p:nvPr/>
        </p:nvSpPr>
        <p:spPr>
          <a:xfrm>
            <a:off x="1524000" y="4479925"/>
            <a:ext cx="7239000" cy="1947550"/>
          </a:xfrm>
          <a:prstGeom prst="rect">
            <a:avLst/>
          </a:prstGeom>
          <a:solidFill>
            <a:srgbClr val="FFFF99"/>
          </a:solidFill>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40000"/>
                </a:solidFill>
              </a:defRPr>
            </a:pPr>
            <a:r>
              <a:t>la pertinence didactique</a:t>
            </a:r>
            <a:r>
              <a:rPr b="0" sz="2000">
                <a:solidFill>
                  <a:srgbClr val="000000"/>
                </a:solidFill>
              </a:rPr>
              <a:t> : concerne la possibilité de transmettre les savoirs correspondants aux élèves ou aux étudiants selon leur âge et leur formation antérieure.. La pertinence didactique est reconnaissable et attestée par les enseignants, aidés en cela par les travaux de la psychologie et les recherches en didactique des disciplines.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1"/>
                                        </p:tgtEl>
                                        <p:attrNameLst>
                                          <p:attrName>style.visibility</p:attrName>
                                        </p:attrNameLst>
                                      </p:cBhvr>
                                      <p:to>
                                        <p:strVal val="visible"/>
                                      </p:to>
                                    </p:set>
                                    <p:anim calcmode="lin" valueType="num">
                                      <p:cBhvr>
                                        <p:cTn id="7" dur="500" fill="hold"/>
                                        <p:tgtEl>
                                          <p:spTgt spid="161"/>
                                        </p:tgtEl>
                                        <p:attrNameLst>
                                          <p:attrName>ppt_x</p:attrName>
                                        </p:attrNameLst>
                                      </p:cBhvr>
                                      <p:tavLst>
                                        <p:tav tm="0">
                                          <p:val>
                                            <p:strVal val="0-#ppt_w/2"/>
                                          </p:val>
                                        </p:tav>
                                        <p:tav tm="100000">
                                          <p:val>
                                            <p:strVal val="#ppt_x"/>
                                          </p:val>
                                        </p:tav>
                                      </p:tavLst>
                                    </p:anim>
                                    <p:anim calcmode="lin" valueType="num">
                                      <p:cBhvr>
                                        <p:cTn id="8" dur="500" fill="hold"/>
                                        <p:tgtEl>
                                          <p:spTgt spid="1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2" fill="hold">
                                  <p:stCondLst>
                                    <p:cond delay="0"/>
                                  </p:stCondLst>
                                  <p:iterate type="el" backwards="0">
                                    <p:tmAbs val="0"/>
                                  </p:iterate>
                                  <p:childTnLst>
                                    <p:set>
                                      <p:cBhvr>
                                        <p:cTn id="12" fill="hold"/>
                                        <p:tgtEl>
                                          <p:spTgt spid="162"/>
                                        </p:tgtEl>
                                        <p:attrNameLst>
                                          <p:attrName>style.visibility</p:attrName>
                                        </p:attrNameLst>
                                      </p:cBhvr>
                                      <p:to>
                                        <p:strVal val="visible"/>
                                      </p:to>
                                    </p:set>
                                    <p:anim calcmode="lin" valueType="num">
                                      <p:cBhvr>
                                        <p:cTn id="13" dur="500" fill="hold"/>
                                        <p:tgtEl>
                                          <p:spTgt spid="162"/>
                                        </p:tgtEl>
                                        <p:attrNameLst>
                                          <p:attrName>ppt_x</p:attrName>
                                        </p:attrNameLst>
                                      </p:cBhvr>
                                      <p:tavLst>
                                        <p:tav tm="0">
                                          <p:val>
                                            <p:strVal val="0-#ppt_w/2"/>
                                          </p:val>
                                        </p:tav>
                                        <p:tav tm="100000">
                                          <p:val>
                                            <p:strVal val="#ppt_x"/>
                                          </p:val>
                                        </p:tav>
                                      </p:tavLst>
                                    </p:anim>
                                    <p:anim calcmode="lin" valueType="num">
                                      <p:cBhvr>
                                        <p:cTn id="14"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 grpId="3" fill="hold">
                                  <p:stCondLst>
                                    <p:cond delay="0"/>
                                  </p:stCondLst>
                                  <p:iterate type="el" backwards="0">
                                    <p:tmAbs val="0"/>
                                  </p:iterate>
                                  <p:childTnLst>
                                    <p:set>
                                      <p:cBhvr>
                                        <p:cTn id="18" fill="hold"/>
                                        <p:tgtEl>
                                          <p:spTgt spid="163"/>
                                        </p:tgtEl>
                                        <p:attrNameLst>
                                          <p:attrName>style.visibility</p:attrName>
                                        </p:attrNameLst>
                                      </p:cBhvr>
                                      <p:to>
                                        <p:strVal val="visible"/>
                                      </p:to>
                                    </p:set>
                                    <p:anim calcmode="lin" valueType="num">
                                      <p:cBhvr>
                                        <p:cTn id="19" dur="500" fill="hold"/>
                                        <p:tgtEl>
                                          <p:spTgt spid="163"/>
                                        </p:tgtEl>
                                        <p:attrNameLst>
                                          <p:attrName>ppt_x</p:attrName>
                                        </p:attrNameLst>
                                      </p:cBhvr>
                                      <p:tavLst>
                                        <p:tav tm="0">
                                          <p:val>
                                            <p:strVal val="0-#ppt_w/2"/>
                                          </p:val>
                                        </p:tav>
                                        <p:tav tm="100000">
                                          <p:val>
                                            <p:strVal val="#ppt_x"/>
                                          </p:val>
                                        </p:tav>
                                      </p:tavLst>
                                    </p:anim>
                                    <p:anim calcmode="lin" valueType="num">
                                      <p:cBhvr>
                                        <p:cTn id="20" dur="50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3"/>
      <p:bldP build="whole" bldLvl="1" animBg="1" rev="0" advAuto="0" spid="161" grpId="1"/>
      <p:bldP build="whole" bldLvl="1" animBg="1" rev="0" advAuto="0" spid="162" grpId="2"/>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exte"/>
          <p:cNvSpPr txBox="1"/>
          <p:nvPr/>
        </p:nvSpPr>
        <p:spPr>
          <a:xfrm>
            <a:off x="-1" y="3238500"/>
            <a:ext cx="9144002" cy="631544"/>
          </a:xfrm>
          <a:prstGeom prst="rect">
            <a:avLst/>
          </a:prstGeom>
          <a:ln w="12700">
            <a:miter lim="400000"/>
          </a:ln>
          <a:extLst>
            <a:ext uri="{C572A759-6A51-4108-AA02-DFA0A04FC94B}">
              <ma14:wrappingTextBoxFlag xmlns:ma14="http://schemas.microsoft.com/office/mac/drawingml/2011/main" val="1"/>
            </a:ext>
          </a:extLst>
        </p:spPr>
        <p:txBody>
          <a:bodyPr lIns="25560" tIns="25560" rIns="25560" bIns="25560">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2600">
                <a:solidFill>
                  <a:srgbClr val="FFFFFF"/>
                </a:solidFill>
              </a:defRPr>
            </a:pPr>
          </a:p>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700">
                <a:solidFill>
                  <a:srgbClr val="FFFFFF"/>
                </a:solidFill>
              </a:defRPr>
            </a:pPr>
            <a:r>
              <a:t>               </a:t>
            </a:r>
          </a:p>
        </p:txBody>
      </p:sp>
      <p:sp>
        <p:nvSpPr>
          <p:cNvPr id="166" name="Analyse des compétences selon PISA…"/>
          <p:cNvSpPr/>
          <p:nvPr/>
        </p:nvSpPr>
        <p:spPr>
          <a:xfrm>
            <a:off x="-1" y="0"/>
            <a:ext cx="9144002" cy="1196030"/>
          </a:xfrm>
          <a:prstGeom prst="rect">
            <a:avLst/>
          </a:prstGeom>
          <a:solidFill>
            <a:srgbClr val="B2B2B2"/>
          </a:solidFill>
          <a:ln w="12700">
            <a:miter lim="400000"/>
          </a:ln>
          <a:extLst>
            <a:ext uri="{C572A759-6A51-4108-AA02-DFA0A04FC94B}">
              <ma14:wrappingTextBoxFlag xmlns:ma14="http://schemas.microsoft.com/office/mac/drawingml/2011/main" val="1"/>
            </a:ext>
          </a:extLst>
        </p:spPr>
        <p:txBody>
          <a:bodyPr lIns="25560" tIns="25560" rIns="25560" bIns="25560">
            <a:spAutoFit/>
          </a:bodyPr>
          <a:lstStyle/>
          <a:p>
            <a:pPr algn="just">
              <a:tabLst>
                <a:tab pos="914400" algn="l"/>
                <a:tab pos="1828800" algn="l"/>
                <a:tab pos="2743200" algn="l"/>
                <a:tab pos="3657600" algn="l"/>
                <a:tab pos="4572000" algn="l"/>
                <a:tab pos="5486400" algn="l"/>
                <a:tab pos="6400800" algn="l"/>
                <a:tab pos="7315200" algn="l"/>
                <a:tab pos="8229600" algn="l"/>
                <a:tab pos="9144000" algn="l"/>
                <a:tab pos="10058400" algn="l"/>
              </a:tabLst>
              <a:defRPr b="1" sz="1600"/>
            </a:pPr>
          </a:p>
          <a:p>
            <a:pPr algn="ctr">
              <a:tabLst>
                <a:tab pos="914400" algn="l"/>
                <a:tab pos="1828800" algn="l"/>
                <a:tab pos="2743200" algn="l"/>
                <a:tab pos="3657600" algn="l"/>
                <a:tab pos="4572000" algn="l"/>
                <a:tab pos="5486400" algn="l"/>
                <a:tab pos="6400800" algn="l"/>
                <a:tab pos="7315200" algn="l"/>
                <a:tab pos="8229600" algn="l"/>
                <a:tab pos="9144000" algn="l"/>
                <a:tab pos="10058400" algn="l"/>
              </a:tabLst>
            </a:pPr>
            <a:r>
              <a:t>Analyse des compétences selon PISA</a:t>
            </a:r>
          </a:p>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2000"/>
            </a:pPr>
            <a:r>
              <a:t>(Programme International d'Évaluation des Acquis des Élèves de l'OCDE)</a:t>
            </a:r>
          </a:p>
        </p:txBody>
      </p:sp>
      <p:sp>
        <p:nvSpPr>
          <p:cNvPr id="167" name="Définition PISA de la culture mathématique pour tous…"/>
          <p:cNvSpPr txBox="1"/>
          <p:nvPr/>
        </p:nvSpPr>
        <p:spPr>
          <a:xfrm>
            <a:off x="609600" y="1524000"/>
            <a:ext cx="7772400" cy="4510794"/>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just">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i="1"/>
            </a:pPr>
            <a:r>
              <a:t>Définition PISA de la culture mathématique pour tous</a:t>
            </a:r>
          </a:p>
          <a:p>
            <a:pPr algn="just">
              <a:spcBef>
                <a:spcPts val="17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330099"/>
                </a:solidFill>
              </a:defRPr>
            </a:pPr>
            <a:r>
              <a:t>La culture mathématique pour tous est l'aptitude d'un individu à identifier, et à comprendre les divers rôles joués par les mathématiques dans le Monde, à porter des jugements fondés à leur propos, et à s'engager dans des activités mathématiques, en fonction des exigences de sa vie présente et future en tant que citoyen constructif, impliqué et réfléchi.</a:t>
            </a:r>
          </a:p>
        </p:txBody>
      </p:sp>
      <p:sp>
        <p:nvSpPr>
          <p:cNvPr id="168" name="Culture PISA"/>
          <p:cNvSpPr txBox="1"/>
          <p:nvPr/>
        </p:nvSpPr>
        <p:spPr>
          <a:xfrm>
            <a:off x="0" y="6233239"/>
            <a:ext cx="32766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Culture PISA</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L'examen des niveaux d'apprentissages sollicités"/>
          <p:cNvSpPr txBox="1"/>
          <p:nvPr/>
        </p:nvSpPr>
        <p:spPr>
          <a:xfrm>
            <a:off x="762000" y="838200"/>
            <a:ext cx="81534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2000"/>
              </a:spcBef>
              <a:tabLst>
                <a:tab pos="914400" algn="l"/>
                <a:tab pos="1828800" algn="l"/>
                <a:tab pos="2743200" algn="l"/>
                <a:tab pos="3657600" algn="l"/>
                <a:tab pos="4572000" algn="l"/>
                <a:tab pos="5486400" algn="l"/>
                <a:tab pos="6400800" algn="l"/>
                <a:tab pos="7315200" algn="l"/>
                <a:tab pos="8229600" algn="l"/>
                <a:tab pos="9144000" algn="l"/>
                <a:tab pos="10058400" algn="l"/>
              </a:tabLst>
              <a:defRPr sz="3200"/>
            </a:lvl1pPr>
          </a:lstStyle>
          <a:p>
            <a:pPr/>
            <a:r>
              <a:t>L'examen des niveaux d'apprentissages sollicités</a:t>
            </a:r>
          </a:p>
        </p:txBody>
      </p:sp>
      <p:pic>
        <p:nvPicPr>
          <p:cNvPr id="171" name="image.jpeg" descr="image.jpeg"/>
          <p:cNvPicPr>
            <a:picLocks noChangeAspect="1"/>
          </p:cNvPicPr>
          <p:nvPr/>
        </p:nvPicPr>
        <p:blipFill>
          <a:blip r:embed="rId2">
            <a:extLst/>
          </a:blip>
          <a:stretch>
            <a:fillRect/>
          </a:stretch>
        </p:blipFill>
        <p:spPr>
          <a:xfrm>
            <a:off x="609600" y="1676400"/>
            <a:ext cx="8153400" cy="4175125"/>
          </a:xfrm>
          <a:prstGeom prst="rect">
            <a:avLst/>
          </a:prstGeom>
          <a:ln w="12700">
            <a:miter lim="400000"/>
          </a:ln>
        </p:spPr>
      </p:pic>
      <p:sp>
        <p:nvSpPr>
          <p:cNvPr id="172" name="Taxonomie"/>
          <p:cNvSpPr txBox="1"/>
          <p:nvPr/>
        </p:nvSpPr>
        <p:spPr>
          <a:xfrm>
            <a:off x="0" y="6004639"/>
            <a:ext cx="34290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Taxonomie </a:t>
            </a:r>
          </a:p>
        </p:txBody>
      </p:sp>
      <p:sp>
        <p:nvSpPr>
          <p:cNvPr id="173" name="Taxonomie R. GRAS…"/>
          <p:cNvSpPr txBox="1"/>
          <p:nvPr/>
        </p:nvSpPr>
        <p:spPr>
          <a:xfrm>
            <a:off x="6019800" y="5791200"/>
            <a:ext cx="2819400" cy="6956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pPr>
            <a:r>
              <a:t>Taxonomie R. GRAS </a:t>
            </a:r>
          </a:p>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pPr>
            <a:r>
              <a:t>Simplifiée</a:t>
            </a:r>
          </a:p>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pPr>
            <a:r>
              <a:t>Largement utilisée par EVAPM</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Les niveaux de compétence selon PISA…"/>
          <p:cNvSpPr txBox="1"/>
          <p:nvPr/>
        </p:nvSpPr>
        <p:spPr>
          <a:xfrm>
            <a:off x="609600" y="838199"/>
            <a:ext cx="7924800" cy="4592390"/>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8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3000">
                <a:solidFill>
                  <a:srgbClr val="DC2304"/>
                </a:solidFill>
              </a:defRPr>
            </a:pPr>
            <a:r>
              <a:t>Les niveaux de compétence selon PISA</a:t>
            </a:r>
          </a:p>
          <a:p>
            <a:pPr>
              <a:spcBef>
                <a:spcPts val="2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p>
          <a:p>
            <a:pPr>
              <a:spcBef>
                <a:spcPts val="2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Classe 1 : Reproduction,  définitions et calculs</a:t>
            </a:r>
          </a:p>
          <a:p>
            <a:pPr algn="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i="1" sz="1800"/>
            </a:pPr>
            <a:r>
              <a:t>Correspond au niveau A de la taxonomie de R. Gras</a:t>
            </a:r>
          </a:p>
          <a:p>
            <a:pPr>
              <a:spcBef>
                <a:spcPts val="2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Classe 2 : Mise en relation et intégration pour résoudre des problèmes </a:t>
            </a:r>
          </a:p>
          <a:p>
            <a:pPr algn="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i="1" sz="1800"/>
            </a:pPr>
            <a:r>
              <a:t>Correspond aux niveau B et C de la taxonomie de R. Gras</a:t>
            </a:r>
          </a:p>
          <a:p>
            <a:pPr>
              <a:spcBef>
                <a:spcPts val="22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Classe 3 : Mathématisation, pensée mathématique, généralisation et compréhension en profondeur</a:t>
            </a:r>
          </a:p>
          <a:p>
            <a:pPr algn="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i="1" sz="1800"/>
            </a:pPr>
            <a:r>
              <a:t>Correspond aux niveau D et E de la taxonomie de R. Gras</a:t>
            </a:r>
          </a:p>
        </p:txBody>
      </p:sp>
      <p:sp>
        <p:nvSpPr>
          <p:cNvPr id="176" name="Niveaux compétences PISA"/>
          <p:cNvSpPr txBox="1"/>
          <p:nvPr/>
        </p:nvSpPr>
        <p:spPr>
          <a:xfrm>
            <a:off x="0" y="99139"/>
            <a:ext cx="67818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Niveaux compétences PISA</a:t>
            </a:r>
          </a:p>
        </p:txBody>
      </p:sp>
      <p:sp>
        <p:nvSpPr>
          <p:cNvPr id="177" name="PISA : Program International of Student Achievement de l’OCDE…"/>
          <p:cNvSpPr txBox="1"/>
          <p:nvPr/>
        </p:nvSpPr>
        <p:spPr>
          <a:xfrm>
            <a:off x="2971800" y="5638800"/>
            <a:ext cx="5410200" cy="4924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pPr>
            <a:r>
              <a:t>PISA : Program International of Student Achievement de l’OCDE</a:t>
            </a:r>
          </a:p>
          <a:p>
            <a: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pPr>
            <a:r>
              <a:t>La classification de PISA est utilisée par EVAPM</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Compétences de classe 1…"/>
          <p:cNvSpPr txBox="1"/>
          <p:nvPr/>
        </p:nvSpPr>
        <p:spPr>
          <a:xfrm>
            <a:off x="762000" y="533400"/>
            <a:ext cx="7543800" cy="3384128"/>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Compétences de classe 1 </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Reproduction,  définitions et calculs</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La classe 1 recouvre des processus souvent évalués dans les tests standardisés, ainsi que dans les enquêtes comparatives internationales, ou ils sont principalement mesurés à l'aide d'items à choix multiple. Les questions portent sur des connaissances factuelles, ou demandent de représenter, d'identifier des équivalences, de restituer des objets et des propriétés mathématiques, d'exécuter des procédures classiques, d'appliquer des algorithmes simples et de mettre en œuvre des savoir‑faire techniques.</a:t>
            </a:r>
          </a:p>
        </p:txBody>
      </p:sp>
      <p:sp>
        <p:nvSpPr>
          <p:cNvPr id="180" name="Classe 1"/>
          <p:cNvSpPr txBox="1"/>
          <p:nvPr/>
        </p:nvSpPr>
        <p:spPr>
          <a:xfrm>
            <a:off x="0" y="213439"/>
            <a:ext cx="32766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Classe 1</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Compétences de classe 2…"/>
          <p:cNvSpPr txBox="1"/>
          <p:nvPr/>
        </p:nvSpPr>
        <p:spPr>
          <a:xfrm>
            <a:off x="457200" y="633412"/>
            <a:ext cx="8305800" cy="5379790"/>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Compétences de classe 2</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Mise en relation et intégration pour résoudre des problèmes</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Les processus de classe 2 demandent de commencer à établir des liens entre les différents chapitres et domaines des mathématiques et d'intégrer diverses informations dans le but de résoudre des problèmes simples. Bien que ces problèmes soient présumés non routiniers pour l'élève, ils n'exigent qu'un degré de mathématisation relativement élémentaire.</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Dans cette classe de compétence, on attend aussi des élèves qu'ils soient capables de manier diverses formes de représentation, en fonction de la situation et de l'objectif visé. La mise en relation demande encore que les élèves soient à même de distinguer et de relier différents énoncés (des définitions, des affirmations, des exemples, des assertions conditionnelles et des démonstrations). Le fait de pouvoir décoder et interpréter le langage symbolique et formel, ainsi que de saisir ses relations avec la langue naturelle, est aussi un aspect crucial de cette classe de compétences. Les problèmes y sont souvent contextualisés et demandent une prise de décision mathématique de la part de l'élève.</a:t>
            </a:r>
          </a:p>
        </p:txBody>
      </p:sp>
      <p:sp>
        <p:nvSpPr>
          <p:cNvPr id="183" name="Classe 2"/>
          <p:cNvSpPr txBox="1"/>
          <p:nvPr/>
        </p:nvSpPr>
        <p:spPr>
          <a:xfrm>
            <a:off x="0" y="213439"/>
            <a:ext cx="26670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Classe 2</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Compétences de classe 3…"/>
          <p:cNvSpPr txBox="1"/>
          <p:nvPr/>
        </p:nvSpPr>
        <p:spPr>
          <a:xfrm>
            <a:off x="457200" y="152400"/>
            <a:ext cx="8153400" cy="5722690"/>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Compétences de classe 3 </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Mathématisation, pensée mathématique, généralisation et compréhension en profondeur</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Dans cette classe de compétence, il est demandé aux élèves de mathématiser des situations : ils doivent pouvoir identifier et extraire la structure mathématique inhérente à une situation donnée et se servir des mathématiques pour résoudre le problème, pour analyser, pour interpréter, pour élaborer leurs propres modèles et stratégies et pour développer une argumentation mathématique, y compris des démonstrations et des généralisations.</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Ces processus font appel à la pensée critique, à l'analyse et à la réflexion. Les élèves devraient non seulement être à même de résoudre des problèmes, mais aussi de les poser, de communiquer correctement à propos des situations, et de comprendre en profondeur la nature des mathématiques en tant que science.</a:t>
            </a:r>
          </a:p>
          <a:p>
            <a:pPr>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330099"/>
                </a:solidFill>
              </a:defRPr>
            </a:pPr>
            <a:r>
              <a:t>Ce niveau de compétences, qui est au cœur des mathématiques et de la culture mathématique, est difficile à évaluer. Les questions à choix multiple sont le plus souvent inadaptées. Les questions à réponse ouverte ont un format qui convient mieux à ce type d'épreuve, mais tant la conception des questions que la correction des réponses soulèvent de nombreuses difficultés.</a:t>
            </a:r>
          </a:p>
        </p:txBody>
      </p:sp>
      <p:sp>
        <p:nvSpPr>
          <p:cNvPr id="186" name="Classe 3"/>
          <p:cNvSpPr txBox="1"/>
          <p:nvPr/>
        </p:nvSpPr>
        <p:spPr>
          <a:xfrm>
            <a:off x="0" y="-15161"/>
            <a:ext cx="23622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Classe 3</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Les processus mathématiques selon PISA…"/>
          <p:cNvSpPr txBox="1"/>
          <p:nvPr/>
        </p:nvSpPr>
        <p:spPr>
          <a:xfrm>
            <a:off x="1371600" y="838200"/>
            <a:ext cx="6400800" cy="5887789"/>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p>
            <a:pP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DC2304"/>
                </a:solidFill>
              </a:defRPr>
            </a:pPr>
            <a:r>
              <a:t>Les processus mathématiques selon PISA</a:t>
            </a:r>
          </a:p>
          <a:p>
            <a:pPr algn="ctr">
              <a:spcBef>
                <a:spcPts val="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900">
                <a:solidFill>
                  <a:srgbClr val="DC2304"/>
                </a:solidFill>
              </a:defRPr>
            </a:pP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1…. La pensée mathématique: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2…. Le raisonnement mathématique:</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3…. La modélisation mathématique:</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4…. Poser et résoudre des problèmes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5…. La représentation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6…. Le langage symbolique et formel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7….La communication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r>
              <a:t>8…. Les outils et les instruments :</a:t>
            </a: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pPr>
          </a:p>
          <a:p>
            <a:pPr algn="just">
              <a:spcBef>
                <a:spcPts val="11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1800">
                <a:solidFill>
                  <a:srgbClr val="000099"/>
                </a:solidFill>
              </a:defRPr>
            </a:pPr>
            <a:r>
              <a:t>PISA n'utilise pas des items évaluant séparément les capacités ci-dessus. En effet, lorsqu'on fait de « vraies mathématiques », il est habituellement nécessaire de recourir en même temps à de nombreux savoir-faire.</a:t>
            </a:r>
          </a:p>
        </p:txBody>
      </p:sp>
      <p:sp>
        <p:nvSpPr>
          <p:cNvPr id="189" name="Processus PISA"/>
          <p:cNvSpPr txBox="1"/>
          <p:nvPr/>
        </p:nvSpPr>
        <p:spPr>
          <a:xfrm>
            <a:off x="0" y="22939"/>
            <a:ext cx="4038600" cy="716122"/>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sz="4400">
                <a:solidFill>
                  <a:srgbClr val="CBCBCB"/>
                </a:solidFill>
              </a:defRPr>
            </a:lvl1pPr>
          </a:lstStyle>
          <a:p>
            <a:pPr/>
            <a:r>
              <a:t>Processus PISA</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image.png" descr="image.png"/>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Quelques observations relatives à l’évaluation du curriculum"/>
          <p:cNvSpPr txBox="1"/>
          <p:nvPr>
            <p:ph type="title"/>
          </p:nvPr>
        </p:nvSpPr>
        <p:spPr>
          <a:xfrm>
            <a:off x="1219200" y="457200"/>
            <a:ext cx="7239000" cy="1298575"/>
          </a:xfrm>
          <a:prstGeom prst="rect">
            <a:avLst/>
          </a:prstGeom>
        </p:spPr>
        <p:txBody>
          <a:bodyPr/>
          <a:lstStyle>
            <a:lvl1pPr marL="6350" indent="-4762">
              <a:tabLst>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defRPr>
            </a:lvl1pPr>
          </a:lstStyle>
          <a:p>
            <a:pPr/>
            <a:r>
              <a:t>Quelques observations relatives à l’évaluation du curriculum</a:t>
            </a:r>
          </a:p>
        </p:txBody>
      </p:sp>
      <p:sp>
        <p:nvSpPr>
          <p:cNvPr id="194" name="Difficulté de produire des synthèses utiles…"/>
          <p:cNvSpPr txBox="1"/>
          <p:nvPr/>
        </p:nvSpPr>
        <p:spPr>
          <a:xfrm>
            <a:off x="1600200" y="2057400"/>
            <a:ext cx="6858000" cy="2724161"/>
          </a:xfrm>
          <a:prstGeom prst="rect">
            <a:avLst/>
          </a:prstGeom>
          <a:solidFill>
            <a:srgbClr val="009999"/>
          </a:solidFill>
          <a:ln w="12700">
            <a:miter lim="400000"/>
          </a:ln>
          <a:extLst>
            <a:ext uri="{C572A759-6A51-4108-AA02-DFA0A04FC94B}">
              <ma14:wrappingTextBoxFlag xmlns:ma14="http://schemas.microsoft.com/office/mac/drawingml/2011/main" val="1"/>
            </a:ext>
          </a:extLst>
        </p:spPr>
        <p:txBody>
          <a:bodyPr lIns="45719" rIns="45719">
            <a:spAutoFit/>
          </a:bodyPr>
          <a:lstStyle/>
          <a:p>
            <a:pPr marL="455612" indent="-454025">
              <a:lnSpc>
                <a:spcPct val="125000"/>
              </a:lnSpc>
              <a:spcBef>
                <a:spcPts val="1200"/>
              </a:spcBef>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2000"/>
            </a:pPr>
          </a:p>
          <a:p>
            <a:pPr marL="457200" indent="-455612">
              <a:lnSpc>
                <a:spcPct val="125000"/>
              </a:lnSpc>
              <a:spcBef>
                <a:spcPts val="12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2000"/>
            </a:pPr>
            <a:r>
              <a:t>Difficulté de produire des synthèses utiles</a:t>
            </a:r>
          </a:p>
          <a:p>
            <a:pPr marL="457200" indent="-455612">
              <a:lnSpc>
                <a:spcPct val="125000"/>
              </a:lnSpc>
              <a:spcBef>
                <a:spcPts val="12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2000"/>
            </a:pPr>
            <a:r>
              <a:t>Difficulté de dépasser l’observation pour passer à l’évaluation</a:t>
            </a:r>
          </a:p>
          <a:p>
            <a:pPr marL="457200" indent="-455612">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2000"/>
            </a:pPr>
            <a:r>
              <a:t>Il y a loin du curriculum officiel au curriculum atteint.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Quelques observations relatives à l ’évaluation des acquis des élèves"/>
          <p:cNvSpPr txBox="1"/>
          <p:nvPr>
            <p:ph type="title"/>
          </p:nvPr>
        </p:nvSpPr>
        <p:spPr>
          <a:xfrm>
            <a:off x="609600" y="454025"/>
            <a:ext cx="8305800" cy="1298575"/>
          </a:xfrm>
          <a:prstGeom prst="rect">
            <a:avLst/>
          </a:prstGeom>
        </p:spPr>
        <p:txBody>
          <a:bodyPr/>
          <a:lstStyle/>
          <a:p>
            <a:pPr marL="6350" indent="74612">
              <a:tabLst>
                <a:tab pos="76200" algn="l"/>
                <a:tab pos="990600" algn="l"/>
                <a:tab pos="1905000" algn="l"/>
                <a:tab pos="2819400" algn="l"/>
                <a:tab pos="3733800" algn="l"/>
                <a:tab pos="4648200" algn="l"/>
                <a:tab pos="5562600" algn="l"/>
                <a:tab pos="6477000" algn="l"/>
                <a:tab pos="7391400" algn="l"/>
                <a:tab pos="8305800" algn="l"/>
                <a:tab pos="9220200" algn="l"/>
                <a:tab pos="10134600" algn="l"/>
              </a:tabLst>
              <a:defRPr sz="3200">
                <a:solidFill>
                  <a:srgbClr val="FFFFFF"/>
                </a:solidFill>
              </a:defRPr>
            </a:pPr>
            <a:r>
              <a:t>Quelques observations</a:t>
            </a:r>
            <a:br/>
            <a:r>
              <a:t>relatives à l ’évaluation des acquis des élèves</a:t>
            </a:r>
          </a:p>
        </p:txBody>
      </p:sp>
      <p:sp>
        <p:nvSpPr>
          <p:cNvPr id="197" name="Impossibilité d’opérationnaliser les objectifs de façon univoque…"/>
          <p:cNvSpPr txBox="1"/>
          <p:nvPr/>
        </p:nvSpPr>
        <p:spPr>
          <a:xfrm>
            <a:off x="838200" y="1752600"/>
            <a:ext cx="8001000" cy="3573690"/>
          </a:xfrm>
          <a:prstGeom prst="rect">
            <a:avLst/>
          </a:prstGeom>
          <a:solidFill>
            <a:srgbClr val="009999"/>
          </a:solidFill>
          <a:ln w="12700">
            <a:miter lim="400000"/>
          </a:ln>
          <a:extLst>
            <a:ext uri="{C572A759-6A51-4108-AA02-DFA0A04FC94B}">
              <ma14:wrappingTextBoxFlag xmlns:ma14="http://schemas.microsoft.com/office/mac/drawingml/2011/main" val="1"/>
            </a:ext>
          </a:extLst>
        </p:spPr>
        <p:txBody>
          <a:bodyPr lIns="45719" rIns="45719">
            <a:spAutoFit/>
          </a:bodyPr>
          <a:lstStyle/>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Impossibilité d’opérationnaliser les objectifs de façon univoque</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Faiblesse des corrélations inter-domaines</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Faiblesse des corrélations inter-niveaux taxonomiques</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Non mesurabilité globale des acquis des élèves</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Difficulté d’évaluer les compétences (et pas seulement des connaissances et des savoir faire)</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Évolution des connaissances - maturation</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Volatilité des savoirs</a:t>
            </a:r>
          </a:p>
          <a:p>
            <a:pPr marL="457200" indent="-457200">
              <a:spcBef>
                <a:spcPts val="1100"/>
              </a:spcBef>
              <a:buClr>
                <a:srgbClr val="000000"/>
              </a:buClr>
              <a:buSzPct val="100000"/>
              <a:buAutoNum type="arabicPeriod" startAt="1"/>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defRPr b="1" sz="1900"/>
            </a:pPr>
            <a:r>
              <a:t>Sensibilité aux effets de contrats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ableau de capacités…"/>
          <p:cNvSpPr txBox="1"/>
          <p:nvPr/>
        </p:nvSpPr>
        <p:spPr>
          <a:xfrm>
            <a:off x="1143000" y="2286000"/>
            <a:ext cx="6858000" cy="1425232"/>
          </a:xfrm>
          <a:prstGeom prst="rect">
            <a:avLst/>
          </a:prstGeom>
          <a:solidFill>
            <a:srgbClr val="009999"/>
          </a:solidFill>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300">
                <a:solidFill>
                  <a:srgbClr val="330099"/>
                </a:solidFill>
              </a:defRPr>
            </a:pPr>
            <a:r>
              <a:rPr u="sng">
                <a:solidFill>
                  <a:srgbClr val="CCCCFF"/>
                </a:solidFill>
                <a:uFill>
                  <a:solidFill>
                    <a:srgbClr val="CCCCFF"/>
                  </a:solidFill>
                </a:uFill>
                <a:hlinkClick r:id="rId2" invalidUrl="" action="" tgtFrame="" tooltip="" history="1" highlightClick="0" endSnd="0"/>
              </a:rPr>
              <a:t>Tableau de capacités</a:t>
            </a:r>
          </a:p>
          <a:p>
            <a:pPr algn="ctr">
              <a:spcBef>
                <a:spcPts val="1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300">
                <a:solidFill>
                  <a:srgbClr val="330099"/>
                </a:solidFill>
              </a:defRPr>
            </a:pPr>
            <a:r>
              <a:rPr u="sng">
                <a:solidFill>
                  <a:srgbClr val="CCCCFF"/>
                </a:solidFill>
                <a:uFill>
                  <a:solidFill>
                    <a:srgbClr val="CCCCFF"/>
                  </a:solidFill>
                </a:uFill>
                <a:hlinkClick r:id="rId3" invalidUrl="" action="" tgtFrame="" tooltip="" history="1" highlightClick="0" endSnd="0"/>
              </a:rPr>
              <a:t>Base EVAPM Seconde 2003</a:t>
            </a:r>
          </a:p>
          <a:p>
            <a:pPr algn="ctr">
              <a:spcBef>
                <a:spcPts val="1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300">
                <a:solidFill>
                  <a:srgbClr val="330099"/>
                </a:solidFill>
              </a:defRPr>
            </a:pPr>
            <a:r>
              <a:rPr u="sng">
                <a:solidFill>
                  <a:srgbClr val="CCCCFF"/>
                </a:solidFill>
                <a:uFill>
                  <a:solidFill>
                    <a:srgbClr val="CCCCFF"/>
                  </a:solidFill>
                </a:uFill>
                <a:hlinkClick r:id="rId4" invalidUrl="" action="" tgtFrame="" tooltip="" history="1" highlightClick="0" endSnd="0"/>
              </a:rPr>
              <a:t>Base EVAPMIB</a:t>
            </a:r>
          </a:p>
        </p:txBody>
      </p:sp>
      <p:sp>
        <p:nvSpPr>
          <p:cNvPr id="200" name="EVAPM"/>
          <p:cNvSpPr txBox="1"/>
          <p:nvPr/>
        </p:nvSpPr>
        <p:spPr>
          <a:xfrm>
            <a:off x="609600" y="666750"/>
            <a:ext cx="2676525" cy="85725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defTabSz="408828">
              <a:defRPr sz="6097">
                <a:ln w="7751">
                  <a:solidFill>
                    <a:srgbClr val="008000"/>
                  </a:solidFill>
                </a:ln>
                <a:solidFill>
                  <a:srgbClr val="FFFFFF"/>
                </a:solidFill>
                <a:effectLst>
                  <a:outerShdw sx="100000" sy="100000" kx="0" ky="0" algn="b" rotWithShape="0" blurRad="57785" dist="139915" dir="2700000">
                    <a:srgbClr val="C7DFD3"/>
                  </a:outerShdw>
                </a:effectLst>
              </a:defRPr>
            </a:lvl1pPr>
          </a:lstStyle>
          <a:p>
            <a:pPr/>
            <a:r>
              <a:t>EVAPM</a:t>
            </a:r>
          </a:p>
        </p:txBody>
      </p:sp>
      <p:sp>
        <p:nvSpPr>
          <p:cNvPr id="201" name="Résultats terminale : Algèbre…"/>
          <p:cNvSpPr txBox="1"/>
          <p:nvPr/>
        </p:nvSpPr>
        <p:spPr>
          <a:xfrm>
            <a:off x="1295400" y="4419600"/>
            <a:ext cx="6858000" cy="1983492"/>
          </a:xfrm>
          <a:prstGeom prst="rect">
            <a:avLst/>
          </a:prstGeom>
          <a:solidFill>
            <a:srgbClr val="009999"/>
          </a:solidFill>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300">
                <a:solidFill>
                  <a:srgbClr val="330099"/>
                </a:solidFill>
              </a:defRPr>
            </a:pPr>
            <a:r>
              <a:rPr u="sng">
                <a:solidFill>
                  <a:srgbClr val="CCCCFF"/>
                </a:solidFill>
                <a:uFill>
                  <a:solidFill>
                    <a:srgbClr val="CCCCFF"/>
                  </a:solidFill>
                </a:uFill>
                <a:hlinkClick r:id="rId5" invalidUrl="" action="" tgtFrame="" tooltip="" history="1" highlightClick="0" endSnd="0"/>
              </a:rPr>
              <a:t>Résultats terminale : Algèbre</a:t>
            </a:r>
          </a:p>
          <a:p>
            <a:pPr algn="ctr">
              <a:spcBef>
                <a:spcPts val="14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sz="2300">
                <a:solidFill>
                  <a:srgbClr val="330099"/>
                </a:solidFill>
              </a:defRPr>
            </a:pPr>
            <a:r>
              <a:rPr u="sng">
                <a:solidFill>
                  <a:srgbClr val="CCCCFF"/>
                </a:solidFill>
                <a:uFill>
                  <a:solidFill>
                    <a:srgbClr val="CCCCFF"/>
                  </a:solidFill>
                </a:uFill>
                <a:hlinkClick r:id="rId6" invalidUrl="" action="" tgtFrame="" tooltip="" history="1" highlightClick="0" endSnd="0"/>
              </a:rPr>
              <a:t>Résultats terminale : Analyse</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u="sng">
                <a:solidFill>
                  <a:srgbClr val="330099"/>
                </a:solidFill>
              </a:defRPr>
            </a:pPr>
            <a:r>
              <a:rPr>
                <a:solidFill>
                  <a:srgbClr val="CCCCFF"/>
                </a:solidFill>
                <a:uFill>
                  <a:solidFill>
                    <a:srgbClr val="CCCCFF"/>
                  </a:solidFill>
                </a:uFill>
                <a:hlinkClick r:id="rId7" invalidUrl="" action="" tgtFrame="" tooltip="" history="1" highlightClick="0" endSnd="0"/>
              </a:rPr>
              <a:t>Résultats terminale : Géométrie</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u="sng">
                <a:solidFill>
                  <a:srgbClr val="330099"/>
                </a:solidFill>
              </a:defRPr>
            </a:pPr>
            <a:r>
              <a:t>Résultats seconde 2003</a:t>
            </a:r>
          </a:p>
        </p:txBody>
      </p:sp>
      <p:sp>
        <p:nvSpPr>
          <p:cNvPr id="202" name="Des productions qui deviennent des outils"/>
          <p:cNvSpPr txBox="1"/>
          <p:nvPr/>
        </p:nvSpPr>
        <p:spPr>
          <a:xfrm>
            <a:off x="4343400" y="1981200"/>
            <a:ext cx="3657600" cy="2892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lvl1pPr>
          </a:lstStyle>
          <a:p>
            <a:pPr/>
            <a:r>
              <a:t>Des productions qui deviennent des outils</a:t>
            </a:r>
          </a:p>
        </p:txBody>
      </p:sp>
      <p:sp>
        <p:nvSpPr>
          <p:cNvPr id="203" name="Des résultats (voir brochures et site)"/>
          <p:cNvSpPr txBox="1"/>
          <p:nvPr/>
        </p:nvSpPr>
        <p:spPr>
          <a:xfrm>
            <a:off x="4495800" y="4114800"/>
            <a:ext cx="3657600" cy="289247"/>
          </a:xfrm>
          <a:prstGeom prst="rect">
            <a:avLst/>
          </a:prstGeom>
          <a:solidFill>
            <a:srgbClr val="FF9933"/>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b="1" sz="1400"/>
            </a:lvl1pPr>
          </a:lstStyle>
          <a:p>
            <a:pPr/>
            <a:r>
              <a:t>Des résultats (voir brochures et site)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5" name="image.pdf" descr="image.pdf"/>
          <p:cNvPicPr>
            <a:picLocks noChangeAspect="1"/>
          </p:cNvPicPr>
          <p:nvPr/>
        </p:nvPicPr>
        <p:blipFill>
          <a:blip r:embed="rId2">
            <a:extLst/>
          </a:blip>
          <a:stretch>
            <a:fillRect/>
          </a:stretch>
        </p:blipFill>
        <p:spPr>
          <a:xfrm>
            <a:off x="76200" y="762000"/>
            <a:ext cx="8915400" cy="6089650"/>
          </a:xfrm>
          <a:prstGeom prst="rect">
            <a:avLst/>
          </a:prstGeom>
          <a:ln w="12700">
            <a:miter lim="400000"/>
          </a:ln>
        </p:spPr>
      </p:pic>
      <p:sp>
        <p:nvSpPr>
          <p:cNvPr id="206" name="La difficulté de spécifier les exigibles"/>
          <p:cNvSpPr txBox="1"/>
          <p:nvPr/>
        </p:nvSpPr>
        <p:spPr>
          <a:xfrm>
            <a:off x="1752600" y="152400"/>
            <a:ext cx="5486400" cy="42355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i="1"/>
            </a:lvl1pPr>
          </a:lstStyle>
          <a:p>
            <a:pPr/>
            <a:r>
              <a:t>La difficulté de spécifier les exigibles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8" name="image.tif" descr="image.tif"/>
          <p:cNvPicPr>
            <a:picLocks noChangeAspect="1"/>
          </p:cNvPicPr>
          <p:nvPr/>
        </p:nvPicPr>
        <p:blipFill>
          <a:blip r:embed="rId2">
            <a:extLst/>
          </a:blip>
          <a:stretch>
            <a:fillRect/>
          </a:stretch>
        </p:blipFill>
        <p:spPr>
          <a:xfrm>
            <a:off x="495300" y="457200"/>
            <a:ext cx="8267700" cy="6384925"/>
          </a:xfrm>
          <a:prstGeom prst="rect">
            <a:avLst/>
          </a:prstGeom>
          <a:ln w="12700">
            <a:miter lim="400000"/>
          </a:ln>
        </p:spPr>
      </p:pic>
      <p:sp>
        <p:nvSpPr>
          <p:cNvPr id="209" name="Les faits…. sont têtus"/>
          <p:cNvSpPr txBox="1"/>
          <p:nvPr/>
        </p:nvSpPr>
        <p:spPr>
          <a:xfrm>
            <a:off x="0" y="0"/>
            <a:ext cx="3505200" cy="42355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i="1"/>
            </a:lvl1pPr>
          </a:lstStyle>
          <a:p>
            <a:pPr/>
            <a:r>
              <a:t>Les faits…. sont têtus</a:t>
            </a:r>
          </a:p>
        </p:txBody>
      </p:sp>
      <p:grpSp>
        <p:nvGrpSpPr>
          <p:cNvPr id="212" name="Groupe"/>
          <p:cNvGrpSpPr/>
          <p:nvPr/>
        </p:nvGrpSpPr>
        <p:grpSpPr>
          <a:xfrm>
            <a:off x="0" y="-43798"/>
            <a:ext cx="3886200" cy="544796"/>
            <a:chOff x="0" y="0"/>
            <a:chExt cx="3886200" cy="544795"/>
          </a:xfrm>
        </p:grpSpPr>
        <p:sp>
          <p:nvSpPr>
            <p:cNvPr id="210" name="Rectangle"/>
            <p:cNvSpPr/>
            <p:nvPr/>
          </p:nvSpPr>
          <p:spPr>
            <a:xfrm>
              <a:off x="0" y="43797"/>
              <a:ext cx="3886200" cy="457201"/>
            </a:xfrm>
            <a:prstGeom prst="rect">
              <a:avLst/>
            </a:prstGeom>
            <a:solidFill>
              <a:srgbClr val="009999"/>
            </a:solidFill>
            <a:ln w="12700" cap="flat">
              <a:noFill/>
              <a:miter lim="400000"/>
            </a:ln>
            <a:effectLst/>
          </p:spPr>
          <p:txBody>
            <a:bodyPr wrap="square" lIns="45719" tIns="45719" rIns="45719" bIns="45719" numCol="1" anchor="ctr">
              <a:no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i="1" sz="3200">
                  <a:solidFill>
                    <a:srgbClr val="CBCBCB"/>
                  </a:solidFill>
                </a:defRPr>
              </a:pPr>
            </a:p>
          </p:txBody>
        </p:sp>
        <p:sp>
          <p:nvSpPr>
            <p:cNvPr id="211" name="Les faits… sont têtus"/>
            <p:cNvSpPr txBox="1"/>
            <p:nvPr/>
          </p:nvSpPr>
          <p:spPr>
            <a:xfrm>
              <a:off x="0" y="0"/>
              <a:ext cx="3886200" cy="5447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6079" tIns="46079" rIns="46079" bIns="46079" numCol="1" anchor="ctr">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i="1" sz="3200">
                  <a:solidFill>
                    <a:srgbClr val="CBCBCB"/>
                  </a:solidFill>
                </a:defRPr>
              </a:lvl1pPr>
            </a:lstStyle>
            <a:p>
              <a:pPr/>
              <a:r>
                <a:t>Les faits… sont têtus</a:t>
              </a:r>
            </a:p>
          </p:txBody>
        </p:sp>
      </p:gr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4" name="image.tif" descr="image.tif"/>
          <p:cNvPicPr>
            <a:picLocks noChangeAspect="1"/>
          </p:cNvPicPr>
          <p:nvPr/>
        </p:nvPicPr>
        <p:blipFill>
          <a:blip r:embed="rId2">
            <a:extLst/>
          </a:blip>
          <a:stretch>
            <a:fillRect/>
          </a:stretch>
        </p:blipFill>
        <p:spPr>
          <a:xfrm>
            <a:off x="90487" y="457200"/>
            <a:ext cx="8977313" cy="6169025"/>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6" name="image.tif" descr="image.tif"/>
          <p:cNvPicPr>
            <a:picLocks noChangeAspect="1"/>
          </p:cNvPicPr>
          <p:nvPr/>
        </p:nvPicPr>
        <p:blipFill>
          <a:blip r:embed="rId2">
            <a:extLst/>
          </a:blip>
          <a:stretch>
            <a:fillRect/>
          </a:stretch>
        </p:blipFill>
        <p:spPr>
          <a:xfrm>
            <a:off x="758825" y="685800"/>
            <a:ext cx="7702550" cy="5448300"/>
          </a:xfrm>
          <a:prstGeom prst="rect">
            <a:avLst/>
          </a:prstGeom>
          <a:ln w="12700">
            <a:miter lim="400000"/>
          </a:ln>
        </p:spPr>
      </p:pic>
      <p:sp>
        <p:nvSpPr>
          <p:cNvPr id="217" name="Évaluer les curriculums  : nouveaux outils"/>
          <p:cNvSpPr txBox="1"/>
          <p:nvPr/>
        </p:nvSpPr>
        <p:spPr>
          <a:xfrm>
            <a:off x="685800" y="0"/>
            <a:ext cx="80772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lvl1pPr>
          </a:lstStyle>
          <a:p>
            <a:pPr/>
            <a:r>
              <a:t>Évaluer les curriculums  : nouveaux outils</a:t>
            </a:r>
          </a:p>
        </p:txBody>
      </p:sp>
      <p:sp>
        <p:nvSpPr>
          <p:cNvPr id="218" name="L’analyse implicative"/>
          <p:cNvSpPr txBox="1"/>
          <p:nvPr/>
        </p:nvSpPr>
        <p:spPr>
          <a:xfrm>
            <a:off x="1676400" y="6278562"/>
            <a:ext cx="5464175" cy="5440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pPr>
            <a:r>
              <a:t>L’analyse implicative</a:t>
            </a:r>
            <a:r>
              <a:rPr sz="1600"/>
              <a:t> </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22" name="Groupe"/>
          <p:cNvGrpSpPr/>
          <p:nvPr/>
        </p:nvGrpSpPr>
        <p:grpSpPr>
          <a:xfrm>
            <a:off x="228600" y="533400"/>
            <a:ext cx="8763000" cy="5881688"/>
            <a:chOff x="0" y="0"/>
            <a:chExt cx="8763000" cy="5881687"/>
          </a:xfrm>
        </p:grpSpPr>
        <p:sp>
          <p:nvSpPr>
            <p:cNvPr id="220" name="Rectangle"/>
            <p:cNvSpPr/>
            <p:nvPr/>
          </p:nvSpPr>
          <p:spPr>
            <a:xfrm>
              <a:off x="0" y="0"/>
              <a:ext cx="8763000" cy="5881688"/>
            </a:xfrm>
            <a:prstGeom prst="rect">
              <a:avLst/>
            </a:prstGeom>
            <a:solidFill>
              <a:srgbClr val="FFCC66"/>
            </a:solidFill>
            <a:ln w="12700" cap="flat">
              <a:noFill/>
              <a:miter lim="400000"/>
            </a:ln>
            <a:effectLst/>
          </p:spPr>
          <p:txBody>
            <a:bodyPr wrap="square" lIns="45719" tIns="45719" rIns="45719" bIns="45719" numCol="1" anchor="t">
              <a:noAutofit/>
            </a:bodyPr>
            <a:lstStyle/>
            <a:p>
              <a:pPr/>
            </a:p>
          </p:txBody>
        </p:sp>
        <p:pic>
          <p:nvPicPr>
            <p:cNvPr id="221" name="image.tif" descr="image.tif"/>
            <p:cNvPicPr>
              <a:picLocks noChangeAspect="1"/>
            </p:cNvPicPr>
            <p:nvPr/>
          </p:nvPicPr>
          <p:blipFill>
            <a:blip r:embed="rId2">
              <a:extLst/>
            </a:blip>
            <a:stretch>
              <a:fillRect/>
            </a:stretch>
          </p:blipFill>
          <p:spPr>
            <a:xfrm>
              <a:off x="0" y="0"/>
              <a:ext cx="8763000" cy="5881688"/>
            </a:xfrm>
            <a:prstGeom prst="rect">
              <a:avLst/>
            </a:prstGeom>
            <a:ln w="12700" cap="flat">
              <a:noFill/>
              <a:miter lim="400000"/>
            </a:ln>
            <a:effectLst/>
          </p:spPr>
        </p:pic>
      </p:grpSp>
      <p:sp>
        <p:nvSpPr>
          <p:cNvPr id="223" name="Analyse d’une épreuve d’évaluation"/>
          <p:cNvSpPr txBox="1"/>
          <p:nvPr/>
        </p:nvSpPr>
        <p:spPr>
          <a:xfrm>
            <a:off x="304800" y="6324600"/>
            <a:ext cx="86106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pPr>
            <a:r>
              <a:t>Analyse d’une épreuve d’évaluation</a:t>
            </a:r>
            <a:r>
              <a:rPr sz="1600"/>
              <a:t> </a:t>
            </a:r>
          </a:p>
        </p:txBody>
      </p:sp>
      <p:sp>
        <p:nvSpPr>
          <p:cNvPr id="224" name="L’analyse implicative"/>
          <p:cNvSpPr txBox="1"/>
          <p:nvPr/>
        </p:nvSpPr>
        <p:spPr>
          <a:xfrm>
            <a:off x="2057400" y="0"/>
            <a:ext cx="5464175"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pPr>
            <a:r>
              <a:t>L’analyse implicative</a:t>
            </a:r>
            <a:r>
              <a:rPr sz="1600"/>
              <a:t>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image.pdf" descr="image.pdf"/>
          <p:cNvPicPr>
            <a:picLocks noChangeAspect="1"/>
          </p:cNvPicPr>
          <p:nvPr/>
        </p:nvPicPr>
        <p:blipFill>
          <a:blip r:embed="rId2">
            <a:extLst/>
          </a:blip>
          <a:stretch>
            <a:fillRect/>
          </a:stretch>
        </p:blipFill>
        <p:spPr>
          <a:xfrm>
            <a:off x="228600" y="625475"/>
            <a:ext cx="5718175" cy="3794125"/>
          </a:xfrm>
          <a:prstGeom prst="rect">
            <a:avLst/>
          </a:prstGeom>
          <a:ln w="12700">
            <a:miter lim="400000"/>
          </a:ln>
        </p:spPr>
      </p:pic>
      <p:pic>
        <p:nvPicPr>
          <p:cNvPr id="227" name="image.pdf" descr="image.pdf"/>
          <p:cNvPicPr>
            <a:picLocks noChangeAspect="1"/>
          </p:cNvPicPr>
          <p:nvPr/>
        </p:nvPicPr>
        <p:blipFill>
          <a:blip r:embed="rId3">
            <a:extLst/>
          </a:blip>
          <a:stretch>
            <a:fillRect/>
          </a:stretch>
        </p:blipFill>
        <p:spPr>
          <a:xfrm>
            <a:off x="5981700" y="3343275"/>
            <a:ext cx="3163888" cy="3514725"/>
          </a:xfrm>
          <a:prstGeom prst="rect">
            <a:avLst/>
          </a:prstGeom>
          <a:ln w="12700">
            <a:miter lim="400000"/>
          </a:ln>
        </p:spPr>
      </p:pic>
      <p:sp>
        <p:nvSpPr>
          <p:cNvPr id="228" name="Évaluer les curriculums  : nouveaux outils"/>
          <p:cNvSpPr txBox="1"/>
          <p:nvPr/>
        </p:nvSpPr>
        <p:spPr>
          <a:xfrm>
            <a:off x="685800" y="0"/>
            <a:ext cx="80772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lvl1pPr>
          </a:lstStyle>
          <a:p>
            <a:pPr/>
            <a:r>
              <a:t>Évaluer les curriculums  : nouveaux outils</a:t>
            </a:r>
          </a:p>
        </p:txBody>
      </p:sp>
      <p:sp>
        <p:nvSpPr>
          <p:cNvPr id="229" name="L’analyse des réponses aux items (IRT)"/>
          <p:cNvSpPr txBox="1"/>
          <p:nvPr/>
        </p:nvSpPr>
        <p:spPr>
          <a:xfrm>
            <a:off x="304800" y="5029200"/>
            <a:ext cx="5464175" cy="10139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lvl1pPr>
          </a:lstStyle>
          <a:p>
            <a:pPr/>
            <a:r>
              <a:t>L’analyse des réponses aux items (IRT)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1" name="image.jpeg" descr="image.jpeg"/>
          <p:cNvPicPr>
            <a:picLocks noChangeAspect="1"/>
          </p:cNvPicPr>
          <p:nvPr/>
        </p:nvPicPr>
        <p:blipFill>
          <a:blip r:embed="rId2">
            <a:extLst/>
          </a:blip>
          <a:stretch>
            <a:fillRect/>
          </a:stretch>
        </p:blipFill>
        <p:spPr>
          <a:xfrm>
            <a:off x="1828800" y="1219200"/>
            <a:ext cx="5257800" cy="4995863"/>
          </a:xfrm>
          <a:prstGeom prst="rect">
            <a:avLst/>
          </a:prstGeom>
          <a:ln w="12700">
            <a:miter lim="400000"/>
          </a:ln>
        </p:spPr>
      </p:pic>
      <p:sp>
        <p:nvSpPr>
          <p:cNvPr id="232" name="L’analyse des réponses aux items (IRT)"/>
          <p:cNvSpPr txBox="1"/>
          <p:nvPr/>
        </p:nvSpPr>
        <p:spPr>
          <a:xfrm>
            <a:off x="381000" y="228600"/>
            <a:ext cx="83820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lvl1pPr>
          </a:lstStyle>
          <a:p>
            <a:pPr/>
            <a:r>
              <a:t>L’analyse des réponses aux items (IRT)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Calculer la limite de…"/>
          <p:cNvSpPr txBox="1"/>
          <p:nvPr/>
        </p:nvSpPr>
        <p:spPr>
          <a:xfrm>
            <a:off x="4572000" y="5105400"/>
            <a:ext cx="4038600" cy="1488192"/>
          </a:xfrm>
          <a:prstGeom prst="rect">
            <a:avLst/>
          </a:prstGeom>
          <a:solidFill>
            <a:srgbClr val="FFCC66"/>
          </a:solidFill>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pPr>
            <a:r>
              <a:t>Calculer la limite de </a:t>
            </a: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pPr>
          </a:p>
          <a:p>
            <a:pPr algn="ctr">
              <a:spcBef>
                <a:spcPts val="1500"/>
              </a:spcBef>
              <a:tabLst>
                <a:tab pos="914400" algn="l"/>
                <a:tab pos="1828800" algn="l"/>
                <a:tab pos="2743200" algn="l"/>
                <a:tab pos="3657600" algn="l"/>
                <a:tab pos="4572000" algn="l"/>
                <a:tab pos="5486400" algn="l"/>
                <a:tab pos="6400800" algn="l"/>
                <a:tab pos="7315200" algn="l"/>
                <a:tab pos="8229600" algn="l"/>
                <a:tab pos="9144000" algn="l"/>
                <a:tab pos="10058400" algn="l"/>
              </a:tabLst>
              <a:defRPr b="1"/>
            </a:pPr>
            <a:r>
              <a:t>lorsque x tend vers 0 </a:t>
            </a:r>
          </a:p>
        </p:txBody>
      </p:sp>
      <p:grpSp>
        <p:nvGrpSpPr>
          <p:cNvPr id="237" name="Groupe"/>
          <p:cNvGrpSpPr/>
          <p:nvPr/>
        </p:nvGrpSpPr>
        <p:grpSpPr>
          <a:xfrm>
            <a:off x="533400" y="601662"/>
            <a:ext cx="4953000" cy="4503738"/>
            <a:chOff x="0" y="0"/>
            <a:chExt cx="4953000" cy="4503737"/>
          </a:xfrm>
        </p:grpSpPr>
        <p:sp>
          <p:nvSpPr>
            <p:cNvPr id="235" name="Rectangle"/>
            <p:cNvSpPr/>
            <p:nvPr/>
          </p:nvSpPr>
          <p:spPr>
            <a:xfrm>
              <a:off x="0" y="0"/>
              <a:ext cx="4953000" cy="4503738"/>
            </a:xfrm>
            <a:prstGeom prst="rect">
              <a:avLst/>
            </a:prstGeom>
            <a:solidFill>
              <a:srgbClr val="FFCC66"/>
            </a:solidFill>
            <a:ln w="12700" cap="flat">
              <a:noFill/>
              <a:miter lim="400000"/>
            </a:ln>
            <a:effectLst/>
          </p:spPr>
          <p:txBody>
            <a:bodyPr wrap="square" lIns="45719" tIns="45719" rIns="45719" bIns="45719" numCol="1" anchor="t">
              <a:noAutofit/>
            </a:bodyPr>
            <a:lstStyle/>
            <a:p>
              <a:pPr/>
            </a:p>
          </p:txBody>
        </p:sp>
        <p:pic>
          <p:nvPicPr>
            <p:cNvPr id="236" name="image.jpeg" descr="image.jpeg"/>
            <p:cNvPicPr>
              <a:picLocks noChangeAspect="1"/>
            </p:cNvPicPr>
            <p:nvPr/>
          </p:nvPicPr>
          <p:blipFill>
            <a:blip r:embed="rId2">
              <a:extLst/>
            </a:blip>
            <a:stretch>
              <a:fillRect/>
            </a:stretch>
          </p:blipFill>
          <p:spPr>
            <a:xfrm>
              <a:off x="0" y="0"/>
              <a:ext cx="4953000" cy="4503738"/>
            </a:xfrm>
            <a:prstGeom prst="rect">
              <a:avLst/>
            </a:prstGeom>
            <a:ln w="9360" cap="sq">
              <a:solidFill>
                <a:srgbClr val="FFCC66"/>
              </a:solidFill>
              <a:prstDash val="solid"/>
              <a:miter lim="800000"/>
            </a:ln>
            <a:effectLst/>
          </p:spPr>
        </p:pic>
      </p:grpSp>
      <p:pic>
        <p:nvPicPr>
          <p:cNvPr id="238" name="image.pdf" descr="image.pdf"/>
          <p:cNvPicPr>
            <a:picLocks noChangeAspect="1"/>
          </p:cNvPicPr>
          <p:nvPr/>
        </p:nvPicPr>
        <p:blipFill>
          <a:blip r:embed="rId3">
            <a:extLst/>
          </a:blip>
          <a:stretch>
            <a:fillRect/>
          </a:stretch>
        </p:blipFill>
        <p:spPr>
          <a:xfrm>
            <a:off x="5791200" y="5510212"/>
            <a:ext cx="1524000" cy="814388"/>
          </a:xfrm>
          <a:prstGeom prst="rect">
            <a:avLst/>
          </a:prstGeom>
          <a:ln w="12700">
            <a:miter lim="400000"/>
          </a:ln>
        </p:spPr>
      </p:pic>
      <p:sp>
        <p:nvSpPr>
          <p:cNvPr id="239" name="L’analyse des réponses aux items (IRT)"/>
          <p:cNvSpPr txBox="1"/>
          <p:nvPr/>
        </p:nvSpPr>
        <p:spPr>
          <a:xfrm>
            <a:off x="381000" y="76200"/>
            <a:ext cx="8382000" cy="5440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3200">
                <a:solidFill>
                  <a:srgbClr val="009999"/>
                </a:solidFill>
              </a:defRPr>
            </a:lvl1pPr>
          </a:lstStyle>
          <a:p>
            <a:pPr/>
            <a:r>
              <a:t>L’analyse des réponses aux items (IRT)</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Documents - L’Observatoire EVAPM"/>
          <p:cNvSpPr txBox="1"/>
          <p:nvPr>
            <p:ph type="title"/>
          </p:nvPr>
        </p:nvSpPr>
        <p:spPr>
          <a:xfrm>
            <a:off x="685800" y="609600"/>
            <a:ext cx="7772400" cy="762000"/>
          </a:xfrm>
          <a:prstGeom prst="rect">
            <a:avLst/>
          </a:prstGeom>
        </p:spPr>
        <p:txBody>
          <a:bodyPr/>
          <a:lstStyle/>
          <a:p>
            <a:pPr marL="955675" indent="-862012">
              <a:tabLst>
                <a:tab pos="1041400" algn="l"/>
                <a:tab pos="1955800" algn="l"/>
                <a:tab pos="2870200" algn="l"/>
                <a:tab pos="3784600" algn="l"/>
                <a:tab pos="4699000" algn="l"/>
                <a:tab pos="5613400" algn="l"/>
                <a:tab pos="6527800" algn="l"/>
                <a:tab pos="7442200" algn="l"/>
                <a:tab pos="8356600" algn="l"/>
                <a:tab pos="9271000" algn="l"/>
                <a:tab pos="10185400" algn="l"/>
                <a:tab pos="11099800" algn="l"/>
              </a:tabLst>
              <a:defRPr>
                <a:solidFill>
                  <a:srgbClr val="FFFFFF"/>
                </a:solidFill>
              </a:defRPr>
            </a:pPr>
            <a:r>
              <a:t>Documents - </a:t>
            </a:r>
            <a:r>
              <a:rPr b="1" sz="2600">
                <a:solidFill>
                  <a:srgbClr val="000000"/>
                </a:solidFill>
              </a:rPr>
              <a:t>L’Observatoire EVAPM</a:t>
            </a:r>
          </a:p>
        </p:txBody>
      </p:sp>
      <p:sp>
        <p:nvSpPr>
          <p:cNvPr id="242" name="APMEP (1996) - dossier de présentation de l'Observatoire EVAPM.…"/>
          <p:cNvSpPr txBox="1"/>
          <p:nvPr>
            <p:ph type="body" idx="1"/>
          </p:nvPr>
        </p:nvSpPr>
        <p:spPr>
          <a:xfrm>
            <a:off x="1066800" y="1600200"/>
            <a:ext cx="7848600" cy="5024438"/>
          </a:xfrm>
          <a:prstGeom prst="rect">
            <a:avLst/>
          </a:prstGeom>
          <a:solidFill>
            <a:srgbClr val="009999"/>
          </a:solidFill>
        </p:spPr>
        <p:txBody>
          <a:bodyPr/>
          <a:lstStyle/>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APMEP (1996) - dossier de présentation de l'Observatoire EVAPM.</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APMEP (Association des Professeurs de Mathématiques de l'Enseignement Public) 	</a:t>
            </a:r>
            <a:br/>
            <a:r>
              <a:t>Brochures EVAPM, contenant les épreuves, les résultats et les analyses des évaluations des programmes de mathématiques menées par l'APMEP (BODIN. A., et All ) : 	</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Evaluation des programmes de la sixième aux classes terminales (une douzaine de rapports et brochures disponibles – voir catalogue)</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Base de données informatique EVAPMIB (sur cédérom pour PC et Mac et prochainement sur Internet)</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Fruit de collaborations multiples, EVAPMIB est composée de questions d'évaluation provenant d'études à grande ou moyenne échelle, en particulier d'EVAPM, mais aussi d'études nationales françaises (DPD, INRP,...) et d'autres pays, ainsi que des études internationales (TIMSS,…).</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Chaque question est munie d'un ensemble de descripteurs (carte d'identité critérisée, résultats enregistrés lors de diverses passations, analyses pédagogiques et didactiques, …).</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Par définition évolutive, la base est régulièrement mise à jour et des compléments seront accessibles sur Internet.</a:t>
            </a:r>
          </a:p>
          <a:p>
            <a:pPr marL="341312" indent="-339725" algn="just">
              <a:lnSpc>
                <a:spcPct val="90000"/>
              </a:lnSpc>
              <a:spcBef>
                <a:spcPts val="900"/>
              </a:spcBef>
              <a:tabLst>
                <a:tab pos="901700" algn="l"/>
                <a:tab pos="1816100" algn="l"/>
                <a:tab pos="2730500" algn="l"/>
                <a:tab pos="3644900" algn="l"/>
                <a:tab pos="4559300" algn="l"/>
                <a:tab pos="5473700" algn="l"/>
                <a:tab pos="6388100" algn="l"/>
                <a:tab pos="7302500" algn="l"/>
                <a:tab pos="8216900" algn="l"/>
                <a:tab pos="9131300" algn="l"/>
                <a:tab pos="10045700" algn="l"/>
              </a:tabLst>
              <a:defRPr sz="1600"/>
            </a:pPr>
            <a:r>
              <a:t>Une présentation détaillée est accessible sur le site de l'APMEP.</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Références"/>
          <p:cNvSpPr txBox="1"/>
          <p:nvPr>
            <p:ph type="title"/>
          </p:nvPr>
        </p:nvSpPr>
        <p:spPr>
          <a:xfrm>
            <a:off x="609600" y="381000"/>
            <a:ext cx="7772400" cy="1298575"/>
          </a:xfrm>
          <a:prstGeom prst="rect">
            <a:avLst/>
          </a:prstGeom>
        </p:spPr>
        <p:txBody>
          <a:bodyPr/>
          <a:lstStyle>
            <a:lvl1pPr marL="955675" indent="-862012">
              <a:tabLst>
                <a:tab pos="1041400" algn="l"/>
                <a:tab pos="1955800" algn="l"/>
                <a:tab pos="2870200" algn="l"/>
                <a:tab pos="3784600" algn="l"/>
                <a:tab pos="4699000" algn="l"/>
                <a:tab pos="5613400" algn="l"/>
                <a:tab pos="6527800" algn="l"/>
                <a:tab pos="7442200" algn="l"/>
                <a:tab pos="8356600" algn="l"/>
                <a:tab pos="9271000" algn="l"/>
                <a:tab pos="10185400" algn="l"/>
                <a:tab pos="11099800" algn="l"/>
              </a:tabLst>
              <a:defRPr>
                <a:solidFill>
                  <a:srgbClr val="FFFFFF"/>
                </a:solidFill>
              </a:defRPr>
            </a:lvl1pPr>
          </a:lstStyle>
          <a:p>
            <a:pPr/>
            <a:r>
              <a:t>Références</a:t>
            </a:r>
          </a:p>
        </p:txBody>
      </p:sp>
      <p:sp>
        <p:nvSpPr>
          <p:cNvPr id="245" name="Bodin A. : 1997, L'évaluation du savoir mathématique - Questions et méthodes. Recherches en Didactique des Mathématiques, Éditions La Pensée Sauvage, Grenoble.…"/>
          <p:cNvSpPr txBox="1"/>
          <p:nvPr>
            <p:ph type="body" idx="1"/>
          </p:nvPr>
        </p:nvSpPr>
        <p:spPr>
          <a:xfrm>
            <a:off x="914400" y="1524000"/>
            <a:ext cx="8077200" cy="5024438"/>
          </a:xfrm>
          <a:prstGeom prst="rect">
            <a:avLst/>
          </a:prstGeom>
          <a:solidFill>
            <a:srgbClr val="009999"/>
          </a:solidFill>
        </p:spPr>
        <p:txBody>
          <a:bodyPr/>
          <a:lstStyle/>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Bodin A. : 1997, L'évaluation du savoir mathématique - Questions et méthodes. Recherches en Didactique des Mathématiques, Éditions La Pensée Sauvage, Grenoble. </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Bodin A.: 1993, 'What does to assess mean', Investigations into Assessment in Mathematics Education, An ICMI Study (ed Mogens NISS) - Kluwer Academic Publishers - Dordrecht </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Bodin, A : 1997, 'L'évaluation en mathématiques', in P. Legrand : les maths en collège et en lycée. Hachette Éducation.</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Bodin, A : 1997, 'Modèles sous jacents à l'analyse implicative et outils complémentaires', in A.Bodin, R.Gras, J.B. Lagrange : implication statistique, prépublication 97-32 - IRMAR de RENNES.. </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Bodin, A. : 1996, 'Mesures pour le système éducatif' Actes des 7emes Entretiens de la Villette, 148-160, Centre National de Documentation pédagogique, Paris</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d'Hainault L., (1983) : Des fins aux objectifs - Labor Nathan.</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Gras, R &amp; Pécal, M. (Eds) : 1995, L'évaluation en mathématiques : perspectives institutionnelles, pédagogiques et statistiques. Actes de l'université d'été de l'APMEP - Sophia Antipolis 10-14 juillet 1995 APMEP - Paris.</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Legrand P. (ed) : 1997, Les mathématiques au collège et au lycée, Hachette Paris</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OCDE : 2000, Mesurer les connaissances et compétences des élèves. Lecture, mathématiques et sciences : l'évaluation de PISA 2000 (also in English).</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OCDE, : 1992, L'OCDE et les indicateurs internationaux de l'enseignement. Un cadre d'analyse. Paris</a:t>
            </a:r>
          </a:p>
          <a:p>
            <a:pPr marL="341312" indent="-341312" algn="just">
              <a:lnSpc>
                <a:spcPct val="90000"/>
              </a:lnSpc>
              <a:spcBef>
                <a:spcPts val="500"/>
              </a:spcBef>
              <a:buClr>
                <a:srgbClr val="FFFFFF"/>
              </a:buClr>
              <a:buSzPct val="100000"/>
              <a:buFont typeface="Times New Roman"/>
              <a:buChar char="•"/>
              <a:tabLst>
                <a:tab pos="901700" algn="l"/>
                <a:tab pos="1816100" algn="l"/>
                <a:tab pos="2730500" algn="l"/>
                <a:tab pos="3644900" algn="l"/>
                <a:tab pos="4559300" algn="l"/>
                <a:tab pos="5473700" algn="l"/>
                <a:tab pos="6388100" algn="l"/>
                <a:tab pos="7302500" algn="l"/>
                <a:tab pos="8216900" algn="l"/>
                <a:tab pos="9131300" algn="l"/>
                <a:tab pos="10045700" algn="l"/>
              </a:tabLst>
              <a:defRPr sz="1400"/>
            </a:pPr>
            <a:r>
              <a:t>OECD : 2001, Knowledge and skills for life - first results of PISA 2000 (OECD Programme for international Student Assessment) - OECD - PARIS  (also available in French).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Adresses"/>
          <p:cNvSpPr txBox="1"/>
          <p:nvPr/>
        </p:nvSpPr>
        <p:spPr>
          <a:xfrm>
            <a:off x="609600" y="626458"/>
            <a:ext cx="7772400" cy="728284"/>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lvl1pPr marL="955675" indent="-862012" algn="ctr">
              <a:tabLst>
                <a:tab pos="1041400" algn="l"/>
                <a:tab pos="1955800" algn="l"/>
                <a:tab pos="2870200" algn="l"/>
                <a:tab pos="3784600" algn="l"/>
                <a:tab pos="4699000" algn="l"/>
                <a:tab pos="5613400" algn="l"/>
                <a:tab pos="6527800" algn="l"/>
                <a:tab pos="7442200" algn="l"/>
                <a:tab pos="8356600" algn="l"/>
                <a:tab pos="9271000" algn="l"/>
                <a:tab pos="10185400" algn="l"/>
                <a:tab pos="11099800" algn="l"/>
              </a:tabLst>
              <a:defRPr sz="4500">
                <a:solidFill>
                  <a:srgbClr val="FFFFFF"/>
                </a:solidFill>
              </a:defRPr>
            </a:lvl1pPr>
          </a:lstStyle>
          <a:p>
            <a:pPr/>
            <a:r>
              <a:t>Adresses </a:t>
            </a:r>
          </a:p>
        </p:txBody>
      </p:sp>
      <p:grpSp>
        <p:nvGrpSpPr>
          <p:cNvPr id="250" name="Groupe"/>
          <p:cNvGrpSpPr/>
          <p:nvPr/>
        </p:nvGrpSpPr>
        <p:grpSpPr>
          <a:xfrm>
            <a:off x="914400" y="1676400"/>
            <a:ext cx="7924800" cy="4267200"/>
            <a:chOff x="0" y="0"/>
            <a:chExt cx="7924800" cy="4267200"/>
          </a:xfrm>
        </p:grpSpPr>
        <p:sp>
          <p:nvSpPr>
            <p:cNvPr id="248" name="Rectangle"/>
            <p:cNvSpPr/>
            <p:nvPr/>
          </p:nvSpPr>
          <p:spPr>
            <a:xfrm>
              <a:off x="0" y="0"/>
              <a:ext cx="7924800" cy="4267200"/>
            </a:xfrm>
            <a:prstGeom prst="rect">
              <a:avLst/>
            </a:prstGeom>
            <a:solidFill>
              <a:srgbClr val="009999"/>
            </a:solidFill>
            <a:ln w="12700" cap="flat">
              <a:noFill/>
              <a:miter lim="400000"/>
            </a:ln>
            <a:effectLst/>
          </p:spPr>
          <p:txBody>
            <a:bodyPr wrap="square" lIns="45719" tIns="45719" rIns="45719" bIns="45719" numCol="1" anchor="t">
              <a:noAutofit/>
            </a:bodyPr>
            <a:lstStyle/>
            <a:p>
              <a:pPr marL="341312" indent="-341312"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p>
          </p:txBody>
        </p:sp>
        <p:sp>
          <p:nvSpPr>
            <p:cNvPr id="249" name="APMEP : 26 rue Duméril 75013 PARIS…"/>
            <p:cNvSpPr txBox="1"/>
            <p:nvPr/>
          </p:nvSpPr>
          <p:spPr>
            <a:xfrm>
              <a:off x="0" y="0"/>
              <a:ext cx="7924800" cy="40335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6079" tIns="46079" rIns="46079" bIns="46079" numCol="1" anchor="t">
              <a:spAutoFit/>
            </a:bodyPr>
            <a:lstStyle/>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APMEP : 26 rue Duméril 75013 PARIS  </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solidFill>
                    <a:srgbClr val="330099"/>
                  </a:solidFill>
                  <a:latin typeface="Arial"/>
                  <a:ea typeface="Arial"/>
                  <a:cs typeface="Arial"/>
                  <a:sym typeface="Arial"/>
                </a:defRPr>
              </a:pPr>
              <a:r>
                <a:rPr u="sng">
                  <a:solidFill>
                    <a:srgbClr val="CCCCFF"/>
                  </a:solidFill>
                  <a:uFill>
                    <a:solidFill>
                      <a:srgbClr val="CCCCFF"/>
                    </a:solidFill>
                  </a:uFill>
                  <a:hlinkClick r:id="rId2" invalidUrl="" action="" tgtFrame="" tooltip="" history="1" highlightClick="0" endSnd="0"/>
                </a:rPr>
                <a:t>http://www.</a:t>
              </a:r>
              <a:r>
                <a:rPr u="sng">
                  <a:solidFill>
                    <a:srgbClr val="CCCCFF"/>
                  </a:solidFill>
                  <a:uFill>
                    <a:solidFill>
                      <a:srgbClr val="CCCCFF"/>
                    </a:solidFill>
                  </a:uFill>
                  <a:hlinkClick r:id="rId2" invalidUrl="" action="" tgtFrame="" tooltip="" history="1" highlightClick="0" endSnd="0"/>
                </a:rPr>
                <a:t>apmep</a:t>
              </a:r>
              <a:r>
                <a:rPr u="sng">
                  <a:solidFill>
                    <a:srgbClr val="CCCCFF"/>
                  </a:solidFill>
                  <a:uFill>
                    <a:solidFill>
                      <a:srgbClr val="CCCCFF"/>
                    </a:solidFill>
                  </a:uFill>
                  <a:hlinkClick r:id="rId2" invalidUrl="" action="" tgtFrame="" tooltip="" history="1" highlightClick="0" endSnd="0"/>
                </a:rPr>
                <a:t>.</a:t>
              </a:r>
              <a:r>
                <a:rPr u="sng">
                  <a:solidFill>
                    <a:srgbClr val="CCCCFF"/>
                  </a:solidFill>
                  <a:uFill>
                    <a:solidFill>
                      <a:srgbClr val="CCCCFF"/>
                    </a:solidFill>
                  </a:uFill>
                  <a:hlinkClick r:id="rId2" invalidUrl="" action="" tgtFrame="" tooltip="" history="1" highlightClick="0" endSnd="0"/>
                </a:rPr>
                <a:t>asso</a:t>
              </a:r>
              <a:r>
                <a:rPr u="sng">
                  <a:solidFill>
                    <a:srgbClr val="CCCCFF"/>
                  </a:solidFill>
                  <a:uFill>
                    <a:solidFill>
                      <a:srgbClr val="CCCCFF"/>
                    </a:solidFill>
                  </a:uFill>
                  <a:hlinkClick r:id="rId2" invalidUrl="" action="" tgtFrame="" tooltip="" history="1" highlightClick="0" endSnd="0"/>
                </a:rPr>
                <a:t>.</a:t>
              </a:r>
              <a:r>
                <a:rPr u="sng">
                  <a:solidFill>
                    <a:srgbClr val="CCCCFF"/>
                  </a:solidFill>
                  <a:uFill>
                    <a:solidFill>
                      <a:srgbClr val="CCCCFF"/>
                    </a:solidFill>
                  </a:uFill>
                  <a:hlinkClick r:id="rId2" invalidUrl="" action="" tgtFrame="" tooltip="" history="1" highlightClick="0" endSnd="0"/>
                </a:rPr>
                <a:t>fr</a:t>
              </a:r>
              <a:r>
                <a:rPr u="sng">
                  <a:solidFill>
                    <a:srgbClr val="CCCCFF"/>
                  </a:solidFill>
                  <a:uFill>
                    <a:solidFill>
                      <a:srgbClr val="CCCCFF"/>
                    </a:solidFill>
                  </a:uFill>
                  <a:hlinkClick r:id="rId2" invalidUrl="" action="" tgtFrame="" tooltip="" history="1" highlightClick="0" endSnd="0"/>
                </a:rPr>
                <a:t>/</a:t>
              </a:r>
              <a:r>
                <a:rPr>
                  <a:solidFill>
                    <a:srgbClr val="000000"/>
                  </a:solidFill>
                </a:rPr>
                <a:t> </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Avec accès aux pages de l’observatoire EVAPM ouvertes à tous</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Les adhérents de l’APMEP ont aussi accès au site</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a:solidFill>
                    <a:srgbClr val="330099"/>
                  </a:solidFill>
                </a:defRPr>
              </a:pPr>
              <a:r>
                <a:rPr u="sng">
                  <a:solidFill>
                    <a:srgbClr val="CCCCFF"/>
                  </a:solidFill>
                  <a:uFill>
                    <a:solidFill>
                      <a:srgbClr val="CCCCFF"/>
                    </a:solidFill>
                  </a:uFill>
                  <a:hlinkClick r:id="rId3" invalidUrl="" action="" tgtFrame="" tooltip="" history="1" highlightClick="0" endSnd="0"/>
                </a:rPr>
                <a:t>http://trg45.univ-lille1.fr/abc/apmep/</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Qui fournit des informations et des outils supplémentaires</a:t>
              </a:r>
              <a:r>
                <a:rPr sz="2400">
                  <a:solidFill>
                    <a:srgbClr val="FFFFFF"/>
                  </a:solidFill>
                  <a:latin typeface="+mj-lt"/>
                  <a:ea typeface="+mj-ea"/>
                  <a:cs typeface="+mj-cs"/>
                  <a:sym typeface="Times New Roman"/>
                </a:rPr>
                <a:t> </a:t>
              </a:r>
              <a:endParaRPr>
                <a:solidFill>
                  <a:srgbClr val="FFFFFF"/>
                </a:solidFill>
              </a:endParaRP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Antoine Bodin : </a:t>
              </a:r>
              <a:r>
                <a:rPr u="sng">
                  <a:solidFill>
                    <a:srgbClr val="CCCCFF"/>
                  </a:solidFill>
                  <a:uFill>
                    <a:solidFill>
                      <a:srgbClr val="CCCCFF"/>
                    </a:solidFill>
                  </a:uFill>
                  <a:hlinkClick r:id="rId4" invalidUrl="" action="" tgtFrame="" tooltip="" history="1" highlightClick="0" endSnd="0"/>
                </a:rPr>
                <a:t>bodin</a:t>
              </a:r>
              <a:r>
                <a:rPr u="sng">
                  <a:solidFill>
                    <a:srgbClr val="CCCCFF"/>
                  </a:solidFill>
                  <a:uFill>
                    <a:solidFill>
                      <a:srgbClr val="CCCCFF"/>
                    </a:solidFill>
                  </a:uFill>
                  <a:hlinkClick r:id="rId4" invalidUrl="" action="" tgtFrame="" tooltip="" history="1" highlightClick="0" endSnd="0"/>
                </a:rPr>
                <a:t>.</a:t>
              </a:r>
              <a:r>
                <a:rPr u="sng">
                  <a:solidFill>
                    <a:srgbClr val="CCCCFF"/>
                  </a:solidFill>
                  <a:uFill>
                    <a:solidFill>
                      <a:srgbClr val="CCCCFF"/>
                    </a:solidFill>
                  </a:uFill>
                  <a:hlinkClick r:id="rId4" invalidUrl="" action="" tgtFrame="" tooltip="" history="1" highlightClick="0" endSnd="0"/>
                </a:rPr>
                <a:t>antoine</a:t>
              </a:r>
              <a:r>
                <a:rPr u="sng">
                  <a:solidFill>
                    <a:srgbClr val="CCCCFF"/>
                  </a:solidFill>
                  <a:uFill>
                    <a:solidFill>
                      <a:srgbClr val="CCCCFF"/>
                    </a:solidFill>
                  </a:uFill>
                  <a:hlinkClick r:id="rId4" invalidUrl="" action="" tgtFrame="" tooltip="" history="1" highlightClick="0" endSnd="0"/>
                </a:rPr>
                <a:t>@</a:t>
              </a:r>
              <a:r>
                <a:rPr u="sng">
                  <a:solidFill>
                    <a:srgbClr val="CCCCFF"/>
                  </a:solidFill>
                  <a:uFill>
                    <a:solidFill>
                      <a:srgbClr val="CCCCFF"/>
                    </a:solidFill>
                  </a:uFill>
                  <a:hlinkClick r:id="rId4" invalidUrl="" action="" tgtFrame="" tooltip="" history="1" highlightClick="0" endSnd="0"/>
                </a:rPr>
                <a:t>wanadoo</a:t>
              </a:r>
              <a:r>
                <a:rPr u="sng">
                  <a:solidFill>
                    <a:srgbClr val="CCCCFF"/>
                  </a:solidFill>
                  <a:uFill>
                    <a:solidFill>
                      <a:srgbClr val="CCCCFF"/>
                    </a:solidFill>
                  </a:uFill>
                  <a:hlinkClick r:id="rId4" invalidUrl="" action="" tgtFrame="" tooltip="" history="1" highlightClick="0" endSnd="0"/>
                </a:rPr>
                <a:t>.</a:t>
              </a:r>
              <a:r>
                <a:rPr u="sng">
                  <a:solidFill>
                    <a:srgbClr val="CCCCFF"/>
                  </a:solidFill>
                  <a:uFill>
                    <a:solidFill>
                      <a:srgbClr val="CCCCFF"/>
                    </a:solidFill>
                  </a:uFill>
                  <a:hlinkClick r:id="rId4" invalidUrl="" action="" tgtFrame="" tooltip="" history="1" highlightClick="0" endSnd="0"/>
                </a:rPr>
                <a:t>fr</a:t>
              </a:r>
              <a:r>
                <a:t> </a:t>
              </a:r>
            </a:p>
            <a:p>
              <a:pPr marL="341312" indent="-339725" algn="ctr">
                <a:spcBef>
                  <a:spcPts val="500"/>
                </a:spcBef>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sz="2000">
                  <a:latin typeface="Arial"/>
                  <a:ea typeface="Arial"/>
                  <a:cs typeface="Arial"/>
                  <a:sym typeface="Arial"/>
                </a:defRPr>
              </a:pPr>
              <a:r>
                <a:t> </a:t>
              </a:r>
            </a:p>
          </p:txBody>
        </p:sp>
      </p:gr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image.tif" descr="image.tif"/>
          <p:cNvPicPr>
            <a:picLocks noChangeAspect="1"/>
          </p:cNvPicPr>
          <p:nvPr/>
        </p:nvPicPr>
        <p:blipFill>
          <a:blip r:embed="rId2">
            <a:extLst/>
          </a:blip>
          <a:stretch>
            <a:fillRect/>
          </a:stretch>
        </p:blipFill>
        <p:spPr>
          <a:xfrm>
            <a:off x="0" y="152400"/>
            <a:ext cx="9104313" cy="6116638"/>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54"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sp>
        <p:nvSpPr>
          <p:cNvPr id="255" name="EVAPM"/>
          <p:cNvSpPr txBox="1"/>
          <p:nvPr/>
        </p:nvSpPr>
        <p:spPr>
          <a:xfrm>
            <a:off x="828675" y="742950"/>
            <a:ext cx="2676525" cy="85725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defTabSz="408828">
              <a:defRPr sz="6097">
                <a:ln w="7751">
                  <a:solidFill>
                    <a:srgbClr val="008000"/>
                  </a:solidFill>
                </a:ln>
                <a:solidFill>
                  <a:srgbClr val="FFFFFF"/>
                </a:solidFill>
                <a:effectLst>
                  <a:outerShdw sx="100000" sy="100000" kx="0" ky="0" algn="b" rotWithShape="0" blurRad="57785" dist="139915" dir="2700000">
                    <a:srgbClr val="C7DFD3"/>
                  </a:outerShdw>
                </a:effectLst>
              </a:defRPr>
            </a:lvl1pPr>
          </a:lstStyle>
          <a:p>
            <a:pPr/>
            <a:r>
              <a:t>EVAPM</a:t>
            </a:r>
          </a:p>
        </p:txBody>
      </p:sp>
      <p:sp>
        <p:nvSpPr>
          <p:cNvPr id="256" name="Résultats de l’étude  EVAPM fin de seconde 2003"/>
          <p:cNvSpPr txBox="1"/>
          <p:nvPr/>
        </p:nvSpPr>
        <p:spPr>
          <a:xfrm>
            <a:off x="-1" y="3098373"/>
            <a:ext cx="9144002" cy="889854"/>
          </a:xfrm>
          <a:prstGeom prst="rect">
            <a:avLst/>
          </a:prstGeom>
          <a:ln w="12700">
            <a:miter lim="400000"/>
          </a:ln>
          <a:extLst>
            <a:ext uri="{C572A759-6A51-4108-AA02-DFA0A04FC94B}">
              <ma14:wrappingTextBoxFlag xmlns:ma14="http://schemas.microsoft.com/office/mac/drawingml/2011/main" val="1"/>
            </a:ext>
          </a:extLst>
        </p:spPr>
        <p:txBody>
          <a:bodyPr lIns="46079" tIns="46079" rIns="46079" bIns="46079" anchor="ctr">
            <a:spAutoFit/>
          </a:bodyPr>
          <a:lstStyle/>
          <a:p>
            <a:pPr algn="ctr">
              <a:tabLst>
                <a:tab pos="914400" algn="l"/>
                <a:tab pos="1828800" algn="l"/>
                <a:tab pos="2743200" algn="l"/>
                <a:tab pos="3657600" algn="l"/>
                <a:tab pos="4572000" algn="l"/>
                <a:tab pos="5486400" algn="l"/>
                <a:tab pos="6400800" algn="l"/>
                <a:tab pos="7315200" algn="l"/>
                <a:tab pos="8229600" algn="l"/>
                <a:tab pos="9144000" algn="l"/>
                <a:tab pos="10058400" algn="l"/>
              </a:tabLst>
              <a:defRPr b="1" sz="2800">
                <a:solidFill>
                  <a:srgbClr val="FFFFFF"/>
                </a:solidFill>
              </a:defRPr>
            </a:pPr>
            <a:r>
              <a:t>Résultats de l’étude </a:t>
            </a:r>
            <a:br/>
            <a:r>
              <a:t>EVAPM fin de seconde 2003</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58"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pic>
        <p:nvPicPr>
          <p:cNvPr id="259" name="image.tif" descr="image.tif"/>
          <p:cNvPicPr>
            <a:picLocks noChangeAspect="1"/>
          </p:cNvPicPr>
          <p:nvPr/>
        </p:nvPicPr>
        <p:blipFill>
          <a:blip r:embed="rId2">
            <a:extLst/>
          </a:blip>
          <a:stretch>
            <a:fillRect/>
          </a:stretch>
        </p:blipFill>
        <p:spPr>
          <a:xfrm>
            <a:off x="0" y="452437"/>
            <a:ext cx="9144000" cy="5953126"/>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61"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grpSp>
        <p:nvGrpSpPr>
          <p:cNvPr id="264" name="Groupe"/>
          <p:cNvGrpSpPr/>
          <p:nvPr/>
        </p:nvGrpSpPr>
        <p:grpSpPr>
          <a:xfrm>
            <a:off x="2133600" y="49212"/>
            <a:ext cx="5121275" cy="6732588"/>
            <a:chOff x="0" y="0"/>
            <a:chExt cx="5121275" cy="6732587"/>
          </a:xfrm>
        </p:grpSpPr>
        <p:sp>
          <p:nvSpPr>
            <p:cNvPr id="262" name="Rectangle"/>
            <p:cNvSpPr/>
            <p:nvPr/>
          </p:nvSpPr>
          <p:spPr>
            <a:xfrm>
              <a:off x="0" y="0"/>
              <a:ext cx="5121275" cy="6732588"/>
            </a:xfrm>
            <a:prstGeom prst="rect">
              <a:avLst/>
            </a:prstGeom>
            <a:solidFill>
              <a:srgbClr val="00FF00"/>
            </a:solidFill>
            <a:ln w="12700" cap="flat">
              <a:noFill/>
              <a:miter lim="400000"/>
            </a:ln>
            <a:effectLst/>
          </p:spPr>
          <p:txBody>
            <a:bodyPr wrap="square" lIns="45719" tIns="45719" rIns="45719" bIns="45719" numCol="1" anchor="t">
              <a:noAutofit/>
            </a:bodyPr>
            <a:lstStyle/>
            <a:p>
              <a:pPr/>
            </a:p>
          </p:txBody>
        </p:sp>
        <p:pic>
          <p:nvPicPr>
            <p:cNvPr id="263" name="image.tif" descr="image.tif"/>
            <p:cNvPicPr>
              <a:picLocks noChangeAspect="1"/>
            </p:cNvPicPr>
            <p:nvPr/>
          </p:nvPicPr>
          <p:blipFill>
            <a:blip r:embed="rId2">
              <a:extLst/>
            </a:blip>
            <a:stretch>
              <a:fillRect/>
            </a:stretch>
          </p:blipFill>
          <p:spPr>
            <a:xfrm>
              <a:off x="0" y="0"/>
              <a:ext cx="5121275" cy="6732588"/>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66"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pic>
        <p:nvPicPr>
          <p:cNvPr id="267" name="image.tif" descr="image.tif"/>
          <p:cNvPicPr>
            <a:picLocks noChangeAspect="1"/>
          </p:cNvPicPr>
          <p:nvPr/>
        </p:nvPicPr>
        <p:blipFill>
          <a:blip r:embed="rId2">
            <a:extLst/>
          </a:blip>
          <a:stretch>
            <a:fillRect/>
          </a:stretch>
        </p:blipFill>
        <p:spPr>
          <a:xfrm>
            <a:off x="1447800" y="1600200"/>
            <a:ext cx="6096000" cy="335280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69"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pic>
        <p:nvPicPr>
          <p:cNvPr id="270" name="image.tif" descr="image.tif"/>
          <p:cNvPicPr>
            <a:picLocks noChangeAspect="1"/>
          </p:cNvPicPr>
          <p:nvPr/>
        </p:nvPicPr>
        <p:blipFill>
          <a:blip r:embed="rId2">
            <a:extLst/>
          </a:blip>
          <a:stretch>
            <a:fillRect/>
          </a:stretch>
        </p:blipFill>
        <p:spPr>
          <a:xfrm>
            <a:off x="685800" y="304800"/>
            <a:ext cx="7772400" cy="5981700"/>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72"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pic>
        <p:nvPicPr>
          <p:cNvPr id="273" name="image.tif" descr="image.tif"/>
          <p:cNvPicPr>
            <a:picLocks noChangeAspect="1"/>
          </p:cNvPicPr>
          <p:nvPr/>
        </p:nvPicPr>
        <p:blipFill>
          <a:blip r:embed="rId2">
            <a:extLst/>
          </a:blip>
          <a:stretch>
            <a:fillRect/>
          </a:stretch>
        </p:blipFill>
        <p:spPr>
          <a:xfrm>
            <a:off x="1219200" y="152400"/>
            <a:ext cx="6934200" cy="6481763"/>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8080"/>
        </a:solidFill>
      </p:bgPr>
    </p:bg>
    <p:spTree>
      <p:nvGrpSpPr>
        <p:cNvPr id="1" name=""/>
        <p:cNvGrpSpPr/>
        <p:nvPr/>
      </p:nvGrpSpPr>
      <p:grpSpPr>
        <a:xfrm>
          <a:off x="0" y="0"/>
          <a:ext cx="0" cy="0"/>
          <a:chOff x="0" y="0"/>
          <a:chExt cx="0" cy="0"/>
        </a:xfrm>
      </p:grpSpPr>
      <p:sp>
        <p:nvSpPr>
          <p:cNvPr id="275" name="5/10/19"/>
          <p:cNvSpPr txBox="1"/>
          <p:nvPr/>
        </p:nvSpPr>
        <p:spPr>
          <a:xfrm>
            <a:off x="685800" y="6248400"/>
            <a:ext cx="1905000" cy="289247"/>
          </a:xfrm>
          <a:prstGeom prst="rect">
            <a:avLst/>
          </a:prstGeom>
          <a:ln w="12700">
            <a:miter lim="400000"/>
          </a:ln>
          <a:extLst>
            <a:ext uri="{C572A759-6A51-4108-AA02-DFA0A04FC94B}">
              <ma14:wrappingTextBoxFlag xmlns:ma14="http://schemas.microsoft.com/office/mac/drawingml/2011/main" val="1"/>
            </a:ext>
          </a:extLst>
        </p:spPr>
        <p:txBody>
          <a:bodyPr lIns="46799" tIns="46799" rIns="46799" bIns="46799">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pPr/>
            <a:r>
              <a:t>5/10/19</a:t>
            </a:r>
          </a:p>
        </p:txBody>
      </p:sp>
      <p:pic>
        <p:nvPicPr>
          <p:cNvPr id="276" name="image.tif" descr="image.tif"/>
          <p:cNvPicPr>
            <a:picLocks noChangeAspect="1"/>
          </p:cNvPicPr>
          <p:nvPr/>
        </p:nvPicPr>
        <p:blipFill>
          <a:blip r:embed="rId2">
            <a:extLst/>
          </a:blip>
          <a:stretch>
            <a:fillRect/>
          </a:stretch>
        </p:blipFill>
        <p:spPr>
          <a:xfrm>
            <a:off x="2895600" y="0"/>
            <a:ext cx="3351213" cy="6858000"/>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image.pdf" descr="image.pdf"/>
          <p:cNvPicPr>
            <a:picLocks noChangeAspect="1"/>
          </p:cNvPicPr>
          <p:nvPr/>
        </p:nvPicPr>
        <p:blipFill>
          <a:blip r:embed="rId2">
            <a:extLst/>
          </a:blip>
          <a:stretch>
            <a:fillRect/>
          </a:stretch>
        </p:blipFill>
        <p:spPr>
          <a:xfrm>
            <a:off x="3063875" y="965200"/>
            <a:ext cx="3014663" cy="4929188"/>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0" name="image.tif" descr="image.tif"/>
          <p:cNvPicPr>
            <a:picLocks noChangeAspect="1"/>
          </p:cNvPicPr>
          <p:nvPr/>
        </p:nvPicPr>
        <p:blipFill>
          <a:blip r:embed="rId2">
            <a:extLst/>
          </a:blip>
          <a:stretch>
            <a:fillRect/>
          </a:stretch>
        </p:blipFill>
        <p:spPr>
          <a:xfrm>
            <a:off x="0" y="152400"/>
            <a:ext cx="9104313" cy="611663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0066CC"/>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Times New Roman"/>
        <a:ea typeface="Times New Roman"/>
        <a:cs typeface="Times New Roman"/>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Times New Roman"/>
        <a:ea typeface="Times New Roman"/>
        <a:cs typeface="Times New Roman"/>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49262"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