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  <p:sldMasterId id="2147483649" r:id="rId2"/>
    <p:sldMasterId id="2147483651" r:id="rId3"/>
    <p:sldMasterId id="2147483652" r:id="rId4"/>
    <p:sldMasterId id="2147483653" r:id="rId5"/>
  </p:sldMasterIdLst>
  <p:notesMasterIdLst>
    <p:notesMasterId r:id="rId24"/>
  </p:notesMasterIdLst>
  <p:handoutMasterIdLst>
    <p:handoutMasterId r:id="rId25"/>
  </p:handoutMasterIdLst>
  <p:sldIdLst>
    <p:sldId id="369" r:id="rId6"/>
    <p:sldId id="375" r:id="rId7"/>
    <p:sldId id="380" r:id="rId8"/>
    <p:sldId id="381" r:id="rId9"/>
    <p:sldId id="382" r:id="rId10"/>
    <p:sldId id="383" r:id="rId11"/>
    <p:sldId id="384" r:id="rId12"/>
    <p:sldId id="385" r:id="rId13"/>
    <p:sldId id="386" r:id="rId14"/>
    <p:sldId id="388" r:id="rId15"/>
    <p:sldId id="387" r:id="rId16"/>
    <p:sldId id="396" r:id="rId17"/>
    <p:sldId id="397" r:id="rId18"/>
    <p:sldId id="391" r:id="rId19"/>
    <p:sldId id="389" r:id="rId20"/>
    <p:sldId id="392" r:id="rId21"/>
    <p:sldId id="393" r:id="rId22"/>
    <p:sldId id="395" r:id="rId23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667"/>
    <p:restoredTop sz="93447"/>
  </p:normalViewPr>
  <p:slideViewPr>
    <p:cSldViewPr>
      <p:cViewPr varScale="1">
        <p:scale>
          <a:sx n="105" d="100"/>
          <a:sy n="105" d="100"/>
        </p:scale>
        <p:origin x="560" y="200"/>
      </p:cViewPr>
      <p:guideLst>
        <p:guide orient="horz" pos="4319"/>
        <p:guide pos="5759"/>
      </p:guideLst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200" d="100"/>
          <a:sy n="200" d="100"/>
        </p:scale>
        <p:origin x="768" y="-15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3AE9AE4-394C-B64B-BC08-F92A7FEF56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8333A2E-DDFB-7546-A697-3499EF8A0F1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A61A797-9EDF-7745-BF8A-5F8F7E4DE805}" type="datetimeFigureOut">
              <a:rPr lang="fr-FR"/>
              <a:pPr>
                <a:defRPr/>
              </a:pPr>
              <a:t>11/03/2019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7567A52-6011-4448-A590-E87738D3669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B1AC19-91E6-3143-BF03-DE2953D7702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127E1DB-DDAB-E848-BC8A-E3ADB6CF66C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5E52FC08-7A65-1B4C-9A63-0FA301D20C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08364F9-1582-8F40-9B12-4DA663192D8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BA269AD-09E0-D24C-992F-2F2DCB00EBE1}" type="datetime1">
              <a:rPr lang="fr-FR" altLang="fr-FR"/>
              <a:pPr>
                <a:defRPr/>
              </a:pPr>
              <a:t>11/03/2019</a:t>
            </a:fld>
            <a:endParaRPr lang="fr-FR" altLang="fr-FR"/>
          </a:p>
        </p:txBody>
      </p:sp>
      <p:sp>
        <p:nvSpPr>
          <p:cNvPr id="4" name="Espace réservé de l'image des diapositives 3">
            <a:extLst>
              <a:ext uri="{FF2B5EF4-FFF2-40B4-BE49-F238E27FC236}">
                <a16:creationId xmlns:a16="http://schemas.microsoft.com/office/drawing/2014/main" id="{EFE37324-F058-C844-ABB9-0DE3A48710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fr-FR" noProof="0"/>
          </a:p>
        </p:txBody>
      </p:sp>
      <p:sp>
        <p:nvSpPr>
          <p:cNvPr id="5" name="Espace réservé des commentaires 4">
            <a:extLst>
              <a:ext uri="{FF2B5EF4-FFF2-40B4-BE49-F238E27FC236}">
                <a16:creationId xmlns:a16="http://schemas.microsoft.com/office/drawing/2014/main" id="{41763DC3-6CB8-2249-BF89-8E4A885751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fr-FR" altLang="fr-FR" noProof="0"/>
              <a:t>Cliquez pour modifier les styles du texte du masque</a:t>
            </a:r>
          </a:p>
          <a:p>
            <a:pPr lvl="1"/>
            <a:r>
              <a:rPr lang="fr-FR" altLang="fr-FR" noProof="0"/>
              <a:t>Deuxième niveau</a:t>
            </a:r>
          </a:p>
          <a:p>
            <a:pPr lvl="2"/>
            <a:r>
              <a:rPr lang="fr-FR" altLang="fr-FR" noProof="0"/>
              <a:t>Troisième niveau</a:t>
            </a:r>
          </a:p>
          <a:p>
            <a:pPr lvl="3"/>
            <a:r>
              <a:rPr lang="fr-FR" altLang="fr-FR" noProof="0"/>
              <a:t>Quatrième niveau</a:t>
            </a:r>
          </a:p>
          <a:p>
            <a:pPr lvl="4"/>
            <a:r>
              <a:rPr lang="fr-FR" altLang="fr-FR" noProof="0"/>
              <a:t>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2CEC277-3AF2-3B4E-A7D6-914A4EA9620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574D5A8-E3A6-AF49-AAAA-5DCA0EE69C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5DB19EA-4E58-1842-AB98-E28C3F96331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Espace réservé de l'image des diapositives 1">
            <a:extLst>
              <a:ext uri="{FF2B5EF4-FFF2-40B4-BE49-F238E27FC236}">
                <a16:creationId xmlns:a16="http://schemas.microsoft.com/office/drawing/2014/main" id="{A9155D34-9C3A-0745-AE65-4B0C881F0BB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4" name="Espace réservé des commentaires 2">
            <a:extLst>
              <a:ext uri="{FF2B5EF4-FFF2-40B4-BE49-F238E27FC236}">
                <a16:creationId xmlns:a16="http://schemas.microsoft.com/office/drawing/2014/main" id="{213DA296-BBCA-1C4C-9DD4-7F06DFD943C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>
              <a:ea typeface="ＭＳ Ｐゴシック" panose="020B0600070205080204" pitchFamily="34" charset="-128"/>
            </a:endParaRPr>
          </a:p>
        </p:txBody>
      </p:sp>
      <p:sp>
        <p:nvSpPr>
          <p:cNvPr id="13315" name="Espace réservé du numéro de diapositive 3">
            <a:extLst>
              <a:ext uri="{FF2B5EF4-FFF2-40B4-BE49-F238E27FC236}">
                <a16:creationId xmlns:a16="http://schemas.microsoft.com/office/drawing/2014/main" id="{AB2D02B5-4884-E940-9F74-0312CC4708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62E17D2-ED83-C740-AE4B-FDC76DACBC3A}" type="slidenum">
              <a:rPr lang="fr-FR" altLang="fr-FR" smtClean="0"/>
              <a:pPr/>
              <a:t>1</a:t>
            </a:fld>
            <a:endParaRPr lang="fr-FR" alt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1320725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57259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54089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68313" y="3832225"/>
            <a:ext cx="4038600" cy="96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59313" y="3832225"/>
            <a:ext cx="4038600" cy="96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64524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12700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1246057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7748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19430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95142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24581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3050" y="2060575"/>
            <a:ext cx="2074863" cy="2736850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95288" y="2060575"/>
            <a:ext cx="6075362" cy="27368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85530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76999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1228728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823975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68313" y="3573463"/>
            <a:ext cx="4038600" cy="865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59313" y="3573463"/>
            <a:ext cx="4038600" cy="865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0557563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4417637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11992226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03793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832989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743648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860160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3050" y="2060575"/>
            <a:ext cx="2074863" cy="237807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95288" y="2060575"/>
            <a:ext cx="6075362" cy="23780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052296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42122858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128830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677515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412875"/>
            <a:ext cx="4038600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038600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4617713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306917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7385336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92756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032317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481763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378106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53975"/>
            <a:ext cx="2057400" cy="589597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53975"/>
            <a:ext cx="6019800" cy="58959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059050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34637081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1720014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319301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952305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6399308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429451752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9381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750267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599428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3274968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91313" y="188913"/>
            <a:ext cx="2078037" cy="5937250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88913"/>
            <a:ext cx="6081713" cy="59372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765385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11420787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161725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017999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79388" y="6310313"/>
            <a:ext cx="4243387" cy="358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5175" y="6310313"/>
            <a:ext cx="4244975" cy="358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47494431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3634159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105148451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09148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027464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2412767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19439107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61150" y="188913"/>
            <a:ext cx="2159000" cy="648017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79388" y="188913"/>
            <a:ext cx="6329362" cy="64801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51142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>
            <a:extLst>
              <a:ext uri="{FF2B5EF4-FFF2-40B4-BE49-F238E27FC236}">
                <a16:creationId xmlns:a16="http://schemas.microsoft.com/office/drawing/2014/main" id="{9833E4DF-DFF3-654D-82D7-819ACDA77B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715963"/>
            <a:ext cx="8229600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Sous titre de niveau 2</a:t>
            </a:r>
          </a:p>
        </p:txBody>
      </p:sp>
      <p:sp>
        <p:nvSpPr>
          <p:cNvPr id="1027" name="Rectangle 13">
            <a:extLst>
              <a:ext uri="{FF2B5EF4-FFF2-40B4-BE49-F238E27FC236}">
                <a16:creationId xmlns:a16="http://schemas.microsoft.com/office/drawing/2014/main" id="{26CF3768-D429-8A4C-BBDF-DA85A8DD46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34938"/>
            <a:ext cx="8229600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Titrage de niveau 1</a:t>
            </a:r>
          </a:p>
        </p:txBody>
      </p:sp>
      <p:pic>
        <p:nvPicPr>
          <p:cNvPr id="1028" name="Picture 8" descr="ENS_Lyon">
            <a:extLst>
              <a:ext uri="{FF2B5EF4-FFF2-40B4-BE49-F238E27FC236}">
                <a16:creationId xmlns:a16="http://schemas.microsoft.com/office/drawing/2014/main" id="{F62216D7-E36A-714C-A8EC-72C58B65F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6453188"/>
            <a:ext cx="1128712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9" descr="seul">
            <a:extLst>
              <a:ext uri="{FF2B5EF4-FFF2-40B4-BE49-F238E27FC236}">
                <a16:creationId xmlns:a16="http://schemas.microsoft.com/office/drawing/2014/main" id="{72D74F33-3511-E447-BA77-C1F98E34A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505575"/>
            <a:ext cx="7872413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06" r:id="rId1"/>
    <p:sldLayoutId id="2147484107" r:id="rId2"/>
    <p:sldLayoutId id="2147484108" r:id="rId3"/>
    <p:sldLayoutId id="2147484109" r:id="rId4"/>
    <p:sldLayoutId id="2147484110" r:id="rId5"/>
    <p:sldLayoutId id="2147484111" r:id="rId6"/>
    <p:sldLayoutId id="2147484112" r:id="rId7"/>
    <p:sldLayoutId id="2147484113" r:id="rId8"/>
    <p:sldLayoutId id="2147484114" r:id="rId9"/>
    <p:sldLayoutId id="2147484115" r:id="rId10"/>
    <p:sldLayoutId id="214748411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00AFE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00AFE6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00AFE6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00AFE6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00AFE6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5400">
          <a:solidFill>
            <a:srgbClr val="00AFE6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5400">
          <a:solidFill>
            <a:srgbClr val="00AFE6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5400">
          <a:solidFill>
            <a:srgbClr val="00AFE6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5400">
          <a:solidFill>
            <a:srgbClr val="00AFE6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>
          <a:tab pos="900113" algn="l"/>
        </a:tabLs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44475" indent="-6508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tabLst>
          <a:tab pos="900113" algn="l"/>
        </a:tabLst>
        <a:defRPr sz="2800">
          <a:solidFill>
            <a:schemeClr val="tx1"/>
          </a:solidFill>
          <a:latin typeface="Calibri" charset="0"/>
          <a:ea typeface="+mn-ea"/>
        </a:defRPr>
      </a:lvl2pPr>
      <a:lvl3pPr marL="922338" indent="-793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>
          <a:tab pos="900113" algn="l"/>
        </a:tabLst>
        <a:defRPr sz="2400">
          <a:solidFill>
            <a:schemeClr val="tx1"/>
          </a:solidFill>
          <a:latin typeface="Calibri" charset="0"/>
          <a:ea typeface="+mn-ea"/>
        </a:defRPr>
      </a:lvl3pPr>
      <a:lvl4pPr marL="1349375" indent="-2698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tabLst>
          <a:tab pos="900113" algn="l"/>
        </a:tabLst>
        <a:defRPr sz="2000">
          <a:solidFill>
            <a:schemeClr val="tx1"/>
          </a:solidFill>
          <a:latin typeface="Calibri" charset="0"/>
          <a:ea typeface="+mn-ea"/>
        </a:defRPr>
      </a:lvl4pPr>
      <a:lvl5pPr marL="1730375" indent="9842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tabLst>
          <a:tab pos="900113" algn="l"/>
        </a:tabLst>
        <a:defRPr sz="5400">
          <a:solidFill>
            <a:srgbClr val="00AFE6"/>
          </a:solidFill>
          <a:latin typeface="Calibri" charset="0"/>
          <a:ea typeface="+mn-ea"/>
        </a:defRPr>
      </a:lvl5pPr>
      <a:lvl6pPr marL="2187575" indent="98425" algn="l" rtl="0" fontAlgn="base">
        <a:spcBef>
          <a:spcPct val="20000"/>
        </a:spcBef>
        <a:spcAft>
          <a:spcPct val="0"/>
        </a:spcAft>
        <a:buFont typeface="Arial" charset="0"/>
        <a:tabLst>
          <a:tab pos="900113" algn="l"/>
        </a:tabLst>
        <a:defRPr sz="5400">
          <a:solidFill>
            <a:srgbClr val="00AFE6"/>
          </a:solidFill>
          <a:latin typeface="Calibri" charset="0"/>
          <a:ea typeface="+mn-ea"/>
        </a:defRPr>
      </a:lvl6pPr>
      <a:lvl7pPr marL="2644775" indent="98425" algn="l" rtl="0" fontAlgn="base">
        <a:spcBef>
          <a:spcPct val="20000"/>
        </a:spcBef>
        <a:spcAft>
          <a:spcPct val="0"/>
        </a:spcAft>
        <a:buFont typeface="Arial" charset="0"/>
        <a:tabLst>
          <a:tab pos="900113" algn="l"/>
        </a:tabLst>
        <a:defRPr sz="5400">
          <a:solidFill>
            <a:srgbClr val="00AFE6"/>
          </a:solidFill>
          <a:latin typeface="Calibri" charset="0"/>
          <a:ea typeface="+mn-ea"/>
        </a:defRPr>
      </a:lvl7pPr>
      <a:lvl8pPr marL="3101975" indent="98425" algn="l" rtl="0" fontAlgn="base">
        <a:spcBef>
          <a:spcPct val="20000"/>
        </a:spcBef>
        <a:spcAft>
          <a:spcPct val="0"/>
        </a:spcAft>
        <a:buFont typeface="Arial" charset="0"/>
        <a:tabLst>
          <a:tab pos="900113" algn="l"/>
        </a:tabLst>
        <a:defRPr sz="5400">
          <a:solidFill>
            <a:srgbClr val="00AFE6"/>
          </a:solidFill>
          <a:latin typeface="Calibri" charset="0"/>
          <a:ea typeface="+mn-ea"/>
        </a:defRPr>
      </a:lvl8pPr>
      <a:lvl9pPr marL="3559175" indent="98425" algn="l" rtl="0" fontAlgn="base">
        <a:spcBef>
          <a:spcPct val="20000"/>
        </a:spcBef>
        <a:spcAft>
          <a:spcPct val="0"/>
        </a:spcAft>
        <a:buFont typeface="Arial" charset="0"/>
        <a:tabLst>
          <a:tab pos="900113" algn="l"/>
        </a:tabLst>
        <a:defRPr sz="5400">
          <a:solidFill>
            <a:srgbClr val="00AFE6"/>
          </a:solidFill>
          <a:latin typeface="Calibri" charset="0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6CA14262-734D-F94C-B8CA-2F70F5C2D8DF}"/>
              </a:ext>
            </a:extLst>
          </p:cNvPr>
          <p:cNvSpPr txBox="1">
            <a:spLocks noGrp="1"/>
          </p:cNvSpPr>
          <p:nvPr/>
        </p:nvSpPr>
        <p:spPr>
          <a:xfrm>
            <a:off x="7858125" y="6500813"/>
            <a:ext cx="1285875" cy="285750"/>
          </a:xfrm>
          <a:prstGeom prst="rect">
            <a:avLst/>
          </a:prstGeom>
          <a:noFill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endParaRPr lang="fr-FR" sz="1200">
              <a:solidFill>
                <a:srgbClr val="898989"/>
              </a:solidFill>
            </a:endParaRPr>
          </a:p>
        </p:txBody>
      </p:sp>
      <p:pic>
        <p:nvPicPr>
          <p:cNvPr id="6147" name="Image 2" descr="Logo.png">
            <a:extLst>
              <a:ext uri="{FF2B5EF4-FFF2-40B4-BE49-F238E27FC236}">
                <a16:creationId xmlns:a16="http://schemas.microsoft.com/office/drawing/2014/main" id="{4097A99F-E8F2-7047-80CD-B9D896BCBA3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57600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Rectangle 13">
            <a:extLst>
              <a:ext uri="{FF2B5EF4-FFF2-40B4-BE49-F238E27FC236}">
                <a16:creationId xmlns:a16="http://schemas.microsoft.com/office/drawing/2014/main" id="{13CD0B78-A37E-0F4B-AD5E-34C4A29E53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206057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Titrage de niveau 1</a:t>
            </a:r>
          </a:p>
        </p:txBody>
      </p:sp>
      <p:sp>
        <p:nvSpPr>
          <p:cNvPr id="6149" name="Rectangle 14">
            <a:extLst>
              <a:ext uri="{FF2B5EF4-FFF2-40B4-BE49-F238E27FC236}">
                <a16:creationId xmlns:a16="http://schemas.microsoft.com/office/drawing/2014/main" id="{0FBA705D-C864-2B46-9695-6BA0A8A17D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3573463"/>
            <a:ext cx="8229600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Sous titre de niveau 2</a:t>
            </a:r>
          </a:p>
        </p:txBody>
      </p:sp>
      <p:pic>
        <p:nvPicPr>
          <p:cNvPr id="6150" name="Picture 7" descr="ENS_Lyon">
            <a:extLst>
              <a:ext uri="{FF2B5EF4-FFF2-40B4-BE49-F238E27FC236}">
                <a16:creationId xmlns:a16="http://schemas.microsoft.com/office/drawing/2014/main" id="{6D1E38C8-799A-8F4D-840A-372572773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6453188"/>
            <a:ext cx="1128712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00AFE6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00AFE6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00AFE6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00AFE6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00AFE6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6600">
          <a:solidFill>
            <a:srgbClr val="00AFE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6600">
          <a:solidFill>
            <a:srgbClr val="00AFE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6600">
          <a:solidFill>
            <a:srgbClr val="00AFE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6600">
          <a:solidFill>
            <a:srgbClr val="00AFE6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4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5050EDC8-ED85-4F43-8A01-DFF423F093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908175" y="53975"/>
            <a:ext cx="6778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Titre de la diapo</a:t>
            </a:r>
          </a:p>
        </p:txBody>
      </p:sp>
      <p:pic>
        <p:nvPicPr>
          <p:cNvPr id="7171" name="Image 1" descr="BandeauBleu_haut.png">
            <a:extLst>
              <a:ext uri="{FF2B5EF4-FFF2-40B4-BE49-F238E27FC236}">
                <a16:creationId xmlns:a16="http://schemas.microsoft.com/office/drawing/2014/main" id="{5B55EE37-DF8F-E34A-ACCF-C46F16D147D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2401888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11" descr="LogobleuPP">
            <a:extLst>
              <a:ext uri="{FF2B5EF4-FFF2-40B4-BE49-F238E27FC236}">
                <a16:creationId xmlns:a16="http://schemas.microsoft.com/office/drawing/2014/main" id="{725E090E-6742-0747-B655-3D87E868A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137275"/>
            <a:ext cx="100965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Rectangle 3">
            <a:extLst>
              <a:ext uri="{FF2B5EF4-FFF2-40B4-BE49-F238E27FC236}">
                <a16:creationId xmlns:a16="http://schemas.microsoft.com/office/drawing/2014/main" id="{948B72BD-E6CF-1D4A-910D-001D344DE8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84313"/>
            <a:ext cx="8229600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Titre 1 : Lorem ipsum dolor site amet </a:t>
            </a:r>
          </a:p>
          <a:p>
            <a:pPr lvl="1"/>
            <a:r>
              <a:rPr lang="fr-FR" altLang="fr-FR"/>
              <a:t> Titre 2 : Loren ipsun dolot site ame</a:t>
            </a:r>
          </a:p>
          <a:p>
            <a:pPr lvl="2"/>
            <a:r>
              <a:rPr lang="fr-FR" altLang="fr-FR"/>
              <a:t>Titre 3 : Lorem ipsum dolor site am</a:t>
            </a:r>
          </a:p>
          <a:p>
            <a:pPr lvl="3"/>
            <a:r>
              <a:rPr lang="fr-FR" altLang="fr-FR"/>
              <a:t>Titre 4 : Lorem ipsum dolor site amet</a:t>
            </a:r>
          </a:p>
          <a:p>
            <a:pPr lvl="4"/>
            <a:r>
              <a:rPr lang="fr-FR" altLang="fr-FR"/>
              <a:t>Titre 5 : Lorem ipsum dolor site amet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8" r:id="rId1"/>
    <p:sldLayoutId id="2147484129" r:id="rId2"/>
    <p:sldLayoutId id="2147484130" r:id="rId3"/>
    <p:sldLayoutId id="2147484131" r:id="rId4"/>
    <p:sldLayoutId id="2147484132" r:id="rId5"/>
    <p:sldLayoutId id="2147484133" r:id="rId6"/>
    <p:sldLayoutId id="2147484134" r:id="rId7"/>
    <p:sldLayoutId id="2147484135" r:id="rId8"/>
    <p:sldLayoutId id="2147484136" r:id="rId9"/>
    <p:sldLayoutId id="2147484137" r:id="rId10"/>
    <p:sldLayoutId id="214748413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536575" indent="-536575" algn="l" rtl="0" eaLnBrk="0" fontAlgn="base" hangingPunct="0">
        <a:spcBef>
          <a:spcPts val="1000"/>
        </a:spcBef>
        <a:spcAft>
          <a:spcPts val="1000"/>
        </a:spcAft>
        <a:buBlip>
          <a:blip r:embed="rId15"/>
        </a:buBlip>
        <a:defRPr sz="2800">
          <a:solidFill>
            <a:srgbClr val="48484B"/>
          </a:solidFill>
          <a:latin typeface="+mn-lt"/>
          <a:ea typeface="ＭＳ Ｐゴシック" charset="-128"/>
          <a:cs typeface="ＭＳ Ｐゴシック" charset="-128"/>
        </a:defRPr>
      </a:lvl1pPr>
      <a:lvl2pPr marL="1074738" indent="-358775" algn="l" rtl="0" eaLnBrk="0" fontAlgn="base" hangingPunct="0">
        <a:spcBef>
          <a:spcPts val="1000"/>
        </a:spcBef>
        <a:spcAft>
          <a:spcPts val="1000"/>
        </a:spcAft>
        <a:buBlip>
          <a:blip r:embed="rId15"/>
        </a:buBlip>
        <a:defRPr sz="2400">
          <a:solidFill>
            <a:srgbClr val="48484B"/>
          </a:solidFill>
          <a:latin typeface="+mn-lt"/>
          <a:ea typeface="ＭＳ Ｐゴシック" charset="-128"/>
        </a:defRPr>
      </a:lvl2pPr>
      <a:lvl3pPr marL="1800225" indent="-460375" algn="l" rtl="0" eaLnBrk="0" fontAlgn="base" hangingPunct="0">
        <a:spcBef>
          <a:spcPts val="1000"/>
        </a:spcBef>
        <a:spcAft>
          <a:spcPts val="1000"/>
        </a:spcAft>
        <a:buBlip>
          <a:blip r:embed="rId15"/>
        </a:buBlip>
        <a:defRPr sz="2200">
          <a:solidFill>
            <a:srgbClr val="48484B"/>
          </a:solidFill>
          <a:latin typeface="+mn-lt"/>
          <a:ea typeface="ＭＳ Ｐゴシック" charset="-128"/>
        </a:defRPr>
      </a:lvl3pPr>
      <a:lvl4pPr marL="2424113" indent="-363538" algn="l" rtl="0" eaLnBrk="0" fontAlgn="base" hangingPunct="0">
        <a:spcBef>
          <a:spcPts val="300"/>
        </a:spcBef>
        <a:spcAft>
          <a:spcPts val="500"/>
        </a:spcAft>
        <a:buBlip>
          <a:blip r:embed="rId16"/>
        </a:buBlip>
        <a:defRPr sz="2000">
          <a:solidFill>
            <a:srgbClr val="48484B"/>
          </a:solidFill>
          <a:latin typeface="+mn-lt"/>
          <a:ea typeface="ＭＳ Ｐゴシック" charset="-128"/>
        </a:defRPr>
      </a:lvl4pPr>
      <a:lvl5pPr marL="2919413" indent="-228600" algn="l" rtl="0" eaLnBrk="0" fontAlgn="base" hangingPunct="0">
        <a:spcBef>
          <a:spcPts val="300"/>
        </a:spcBef>
        <a:spcAft>
          <a:spcPts val="500"/>
        </a:spcAft>
        <a:buBlip>
          <a:blip r:embed="rId16"/>
        </a:buBlip>
        <a:defRPr sz="2000">
          <a:solidFill>
            <a:srgbClr val="48484B"/>
          </a:solidFill>
          <a:latin typeface="+mn-lt"/>
          <a:ea typeface="ＭＳ Ｐゴシック" charset="-128"/>
        </a:defRPr>
      </a:lvl5pPr>
      <a:lvl6pPr marL="3376613" indent="-228600" algn="l" rtl="0" fontAlgn="base">
        <a:lnSpc>
          <a:spcPct val="25000"/>
        </a:lnSpc>
        <a:spcBef>
          <a:spcPts val="2000"/>
        </a:spcBef>
        <a:spcAft>
          <a:spcPts val="2000"/>
        </a:spcAft>
        <a:buBlip>
          <a:blip r:embed="rId17"/>
        </a:buBlip>
        <a:defRPr sz="2000">
          <a:solidFill>
            <a:srgbClr val="48484B"/>
          </a:solidFill>
          <a:latin typeface="+mn-lt"/>
          <a:ea typeface="ＭＳ Ｐゴシック" charset="-128"/>
        </a:defRPr>
      </a:lvl6pPr>
      <a:lvl7pPr marL="3833813" indent="-228600" algn="l" rtl="0" fontAlgn="base">
        <a:lnSpc>
          <a:spcPct val="25000"/>
        </a:lnSpc>
        <a:spcBef>
          <a:spcPts val="2000"/>
        </a:spcBef>
        <a:spcAft>
          <a:spcPts val="2000"/>
        </a:spcAft>
        <a:buBlip>
          <a:blip r:embed="rId17"/>
        </a:buBlip>
        <a:defRPr sz="2000">
          <a:solidFill>
            <a:srgbClr val="48484B"/>
          </a:solidFill>
          <a:latin typeface="+mn-lt"/>
          <a:ea typeface="ＭＳ Ｐゴシック" charset="-128"/>
        </a:defRPr>
      </a:lvl7pPr>
      <a:lvl8pPr marL="4291013" indent="-228600" algn="l" rtl="0" fontAlgn="base">
        <a:lnSpc>
          <a:spcPct val="25000"/>
        </a:lnSpc>
        <a:spcBef>
          <a:spcPts val="2000"/>
        </a:spcBef>
        <a:spcAft>
          <a:spcPts val="2000"/>
        </a:spcAft>
        <a:buBlip>
          <a:blip r:embed="rId17"/>
        </a:buBlip>
        <a:defRPr sz="2000">
          <a:solidFill>
            <a:srgbClr val="48484B"/>
          </a:solidFill>
          <a:latin typeface="+mn-lt"/>
          <a:ea typeface="ＭＳ Ｐゴシック" charset="-128"/>
        </a:defRPr>
      </a:lvl8pPr>
      <a:lvl9pPr marL="4748213" indent="-228600" algn="l" rtl="0" fontAlgn="base">
        <a:lnSpc>
          <a:spcPct val="25000"/>
        </a:lnSpc>
        <a:spcBef>
          <a:spcPts val="2000"/>
        </a:spcBef>
        <a:spcAft>
          <a:spcPts val="2000"/>
        </a:spcAft>
        <a:buBlip>
          <a:blip r:embed="rId17"/>
        </a:buBlip>
        <a:defRPr sz="2000">
          <a:solidFill>
            <a:srgbClr val="48484B"/>
          </a:solidFill>
          <a:latin typeface="+mn-lt"/>
          <a:ea typeface="ＭＳ Ｐゴシック" charset="-128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5FC3C529-1146-E045-9F53-D010333574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908175" y="188913"/>
            <a:ext cx="68611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Titre de la diapo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B2E70456-FA5E-754F-B429-D93D6D0E75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Texte courant…</a:t>
            </a:r>
          </a:p>
        </p:txBody>
      </p:sp>
      <p:pic>
        <p:nvPicPr>
          <p:cNvPr id="8196" name="Image 1" descr="BandeauBleu_haut.png">
            <a:extLst>
              <a:ext uri="{FF2B5EF4-FFF2-40B4-BE49-F238E27FC236}">
                <a16:creationId xmlns:a16="http://schemas.microsoft.com/office/drawing/2014/main" id="{71F737FA-1D9F-9F48-8E40-690E00AF14E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01888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11" descr="LogobleuPP">
            <a:extLst>
              <a:ext uri="{FF2B5EF4-FFF2-40B4-BE49-F238E27FC236}">
                <a16:creationId xmlns:a16="http://schemas.microsoft.com/office/drawing/2014/main" id="{A9694ABC-C478-E541-8B88-24CAC34A17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137275"/>
            <a:ext cx="100965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9" r:id="rId1"/>
    <p:sldLayoutId id="2147484140" r:id="rId2"/>
    <p:sldLayoutId id="2147484141" r:id="rId3"/>
    <p:sldLayoutId id="2147484142" r:id="rId4"/>
    <p:sldLayoutId id="2147484143" r:id="rId5"/>
    <p:sldLayoutId id="2147484144" r:id="rId6"/>
    <p:sldLayoutId id="2147484145" r:id="rId7"/>
    <p:sldLayoutId id="2147484146" r:id="rId8"/>
    <p:sldLayoutId id="2147484147" r:id="rId9"/>
    <p:sldLayoutId id="2147484148" r:id="rId10"/>
    <p:sldLayoutId id="214748414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ts val="2000"/>
        </a:lnSpc>
        <a:spcBef>
          <a:spcPts val="1000"/>
        </a:spcBef>
        <a:spcAft>
          <a:spcPts val="1000"/>
        </a:spcAft>
        <a:buChar char="•"/>
        <a:defRPr sz="3200">
          <a:solidFill>
            <a:srgbClr val="48484B"/>
          </a:solidFill>
          <a:latin typeface="+mn-lt"/>
          <a:ea typeface="ＭＳ Ｐゴシック" charset="-128"/>
          <a:cs typeface="ＭＳ Ｐゴシック" charset="-128"/>
        </a:defRPr>
      </a:lvl1pPr>
      <a:lvl2pPr marL="817563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2255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33538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434861F1-E888-FC41-8C70-6B72C46D27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908175" y="188913"/>
            <a:ext cx="68611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Titre de la diapo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27C5189E-2742-8C4F-8289-A6AFEDDAB3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6310313"/>
            <a:ext cx="792162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Titre de la présentation</a:t>
            </a:r>
          </a:p>
          <a:p>
            <a:pPr lvl="0"/>
            <a:r>
              <a:rPr lang="fr-FR" altLang="fr-FR"/>
              <a:t>Nom de l</a:t>
            </a:r>
            <a:r>
              <a:rPr lang="ja-JP" altLang="fr-FR"/>
              <a:t>’</a:t>
            </a:r>
            <a:r>
              <a:rPr lang="fr-FR" altLang="ja-JP"/>
              <a:t>intervenant</a:t>
            </a:r>
            <a:endParaRPr lang="fr-FR" altLang="fr-FR"/>
          </a:p>
        </p:txBody>
      </p:sp>
      <p:pic>
        <p:nvPicPr>
          <p:cNvPr id="9220" name="Image 1" descr="BandeauBleu_haut.png">
            <a:extLst>
              <a:ext uri="{FF2B5EF4-FFF2-40B4-BE49-F238E27FC236}">
                <a16:creationId xmlns:a16="http://schemas.microsoft.com/office/drawing/2014/main" id="{63FC20C0-DAD2-1E42-A454-79E8A824B88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01888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6" descr="LogobleuPP">
            <a:extLst>
              <a:ext uri="{FF2B5EF4-FFF2-40B4-BE49-F238E27FC236}">
                <a16:creationId xmlns:a16="http://schemas.microsoft.com/office/drawing/2014/main" id="{754608C6-7312-4441-94F3-9A603E938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137275"/>
            <a:ext cx="100965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50" r:id="rId1"/>
    <p:sldLayoutId id="2147484151" r:id="rId2"/>
    <p:sldLayoutId id="2147484152" r:id="rId3"/>
    <p:sldLayoutId id="2147484153" r:id="rId4"/>
    <p:sldLayoutId id="2147484154" r:id="rId5"/>
    <p:sldLayoutId id="2147484155" r:id="rId6"/>
    <p:sldLayoutId id="2147484156" r:id="rId7"/>
    <p:sldLayoutId id="2147484157" r:id="rId8"/>
    <p:sldLayoutId id="2147484158" r:id="rId9"/>
    <p:sldLayoutId id="2147484159" r:id="rId10"/>
    <p:sldLayoutId id="214748416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ts val="100"/>
        </a:spcBef>
        <a:spcAft>
          <a:spcPts val="100"/>
        </a:spcAft>
        <a:buChar char="•"/>
        <a:defRPr sz="1000">
          <a:solidFill>
            <a:srgbClr val="48484B"/>
          </a:solidFill>
          <a:latin typeface="+mn-lt"/>
          <a:ea typeface="ＭＳ Ｐゴシック" charset="-128"/>
          <a:cs typeface="ＭＳ Ｐゴシック" charset="-128"/>
        </a:defRPr>
      </a:lvl1pPr>
      <a:lvl2pPr marL="817563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2255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33538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file:////var/folders/pr/7y8jwp152rj_qfmydqqfsgkw0000gn/T/com.microsoft.Powerpoint/converted_emf.emf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Image 1">
            <a:extLst>
              <a:ext uri="{FF2B5EF4-FFF2-40B4-BE49-F238E27FC236}">
                <a16:creationId xmlns:a16="http://schemas.microsoft.com/office/drawing/2014/main" id="{64F90BA0-4684-1A4A-8BDD-FC6033046A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1773238"/>
            <a:ext cx="1906587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0" name="Rectangle 3">
            <a:extLst>
              <a:ext uri="{FF2B5EF4-FFF2-40B4-BE49-F238E27FC236}">
                <a16:creationId xmlns:a16="http://schemas.microsoft.com/office/drawing/2014/main" id="{C1133290-2789-7B4B-8A14-C6C163B8FF78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4600575" y="4910138"/>
            <a:ext cx="4011613" cy="431800"/>
          </a:xfrm>
        </p:spPr>
        <p:txBody>
          <a:bodyPr/>
          <a:lstStyle/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ES_tradnl" altLang="fr-FR" sz="1800"/>
              <a:t>Antoine Bodin (expert CIEP)</a:t>
            </a: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8433BDEA-1004-2843-98B8-9594AAE76B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5805488"/>
            <a:ext cx="8064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fr-FR" altLang="fr-FR" sz="1600" dirty="0"/>
              <a:t>Séminaire de formation des inspecteurs de mathématiques algériens 2018-2019</a:t>
            </a:r>
          </a:p>
          <a:p>
            <a:pPr algn="ctr" eaLnBrk="1" hangingPunct="1"/>
            <a:r>
              <a:rPr lang="es-ES_tradnl" altLang="fr-FR" sz="1600" dirty="0"/>
              <a:t>Ministère de </a:t>
            </a:r>
            <a:r>
              <a:rPr lang="es-ES_tradnl" altLang="fr-FR" sz="1600" dirty="0" err="1"/>
              <a:t>l’éducation</a:t>
            </a:r>
            <a:r>
              <a:rPr lang="es-ES_tradnl" altLang="fr-FR" sz="1600" dirty="0"/>
              <a:t> </a:t>
            </a:r>
            <a:r>
              <a:rPr lang="es-ES_tradnl" altLang="fr-FR" sz="1600" dirty="0" err="1"/>
              <a:t>nationale</a:t>
            </a:r>
            <a:r>
              <a:rPr lang="es-ES_tradnl" altLang="fr-FR" sz="1600" dirty="0"/>
              <a:t>, Alger</a:t>
            </a:r>
          </a:p>
        </p:txBody>
      </p:sp>
      <p:sp>
        <p:nvSpPr>
          <p:cNvPr id="12292" name="Rectangle 2">
            <a:extLst>
              <a:ext uri="{FF2B5EF4-FFF2-40B4-BE49-F238E27FC236}">
                <a16:creationId xmlns:a16="http://schemas.microsoft.com/office/drawing/2014/main" id="{2C5407CF-FD0E-4E47-A377-C66D12AA5501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143314" y="1458913"/>
            <a:ext cx="6481763" cy="2520950"/>
          </a:xfrm>
        </p:spPr>
        <p:txBody>
          <a:bodyPr anchor="t"/>
          <a:lstStyle/>
          <a:p>
            <a:pPr algn="ctr">
              <a:spcAft>
                <a:spcPts val="1000"/>
              </a:spcAft>
            </a:pPr>
            <a:r>
              <a:rPr lang="fr-FR" altLang="fr-FR" dirty="0"/>
              <a:t>Penser PISA dans la perspective du développement de l’enseignement des mathématiques en Algérie</a:t>
            </a:r>
            <a:br>
              <a:rPr lang="fr-FR" altLang="fr-FR" sz="2400" dirty="0"/>
            </a:br>
            <a:br>
              <a:rPr lang="fr-FR" altLang="fr-FR" sz="3600" dirty="0"/>
            </a:br>
            <a:r>
              <a:rPr lang="fr-FR" altLang="fr-FR" sz="2800" dirty="0"/>
              <a:t>V – Test Questions Type PISA</a:t>
            </a:r>
            <a:br>
              <a:rPr lang="fr-FR" altLang="fr-FR" sz="2800" dirty="0"/>
            </a:br>
            <a:r>
              <a:rPr lang="fr-FR" altLang="fr-FR" sz="2800" dirty="0"/>
              <a:t>Analyse des résultats</a:t>
            </a:r>
            <a:br>
              <a:rPr lang="fr-FR" altLang="fr-FR" sz="2800" dirty="0"/>
            </a:br>
            <a:r>
              <a:rPr lang="fr-FR" altLang="fr-FR" sz="2800" dirty="0"/>
              <a:t>Analyses secondaires Mars 2019</a:t>
            </a:r>
            <a:br>
              <a:rPr lang="fr-FR" altLang="fr-FR" sz="3600" dirty="0"/>
            </a:br>
            <a:endParaRPr lang="en-GB" altLang="fr-FR" sz="2200" dirty="0"/>
          </a:p>
        </p:txBody>
      </p:sp>
      <p:pic>
        <p:nvPicPr>
          <p:cNvPr id="12293" name="Image 1">
            <a:extLst>
              <a:ext uri="{FF2B5EF4-FFF2-40B4-BE49-F238E27FC236}">
                <a16:creationId xmlns:a16="http://schemas.microsoft.com/office/drawing/2014/main" id="{48724779-3ECF-2E4C-9B7C-9D372738C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-31750"/>
            <a:ext cx="1081088" cy="148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Image 2" descr="Logo.png">
            <a:extLst>
              <a:ext uri="{FF2B5EF4-FFF2-40B4-BE49-F238E27FC236}">
                <a16:creationId xmlns:a16="http://schemas.microsoft.com/office/drawing/2014/main" id="{85067282-AB4F-9342-AF22-9C582C4EC4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3657600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Image 2" descr="/var/folders/pr/7y8jwp152rj_qfmydqqfsgkw0000gn/T/com.microsoft.Powerpoint/converted_emf.emf">
            <a:extLst>
              <a:ext uri="{FF2B5EF4-FFF2-40B4-BE49-F238E27FC236}">
                <a16:creationId xmlns:a16="http://schemas.microsoft.com/office/drawing/2014/main" id="{FD53CCE5-AAF9-6A49-86B8-B5B7FB08E245}"/>
              </a:ext>
            </a:extLst>
          </p:cNvPr>
          <p:cNvPicPr>
            <a:picLocks noChangeAspect="1" noChangeArrowheads="1"/>
          </p:cNvPicPr>
          <p:nvPr/>
        </p:nvPicPr>
        <p:blipFill>
          <a:blip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1270000"/>
            <a:ext cx="635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6" name="ZoneTexte 3">
            <a:extLst>
              <a:ext uri="{FF2B5EF4-FFF2-40B4-BE49-F238E27FC236}">
                <a16:creationId xmlns:a16="http://schemas.microsoft.com/office/drawing/2014/main" id="{8F9031D1-8E1B-0649-A741-3E714919FD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652963"/>
            <a:ext cx="3384054" cy="646331"/>
          </a:xfrm>
          <a:prstGeom prst="rect">
            <a:avLst/>
          </a:prstGeom>
          <a:solidFill>
            <a:srgbClr val="FFC000">
              <a:alpha val="2705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fr-FR" altLang="fr-FR" i="1" dirty="0"/>
              <a:t>Suite des diaporamas I et IV à voir sur l’espace partagé</a:t>
            </a:r>
          </a:p>
        </p:txBody>
      </p:sp>
      <p:pic>
        <p:nvPicPr>
          <p:cNvPr id="12297" name="Image 2" descr="/var/folders/pr/7y8jwp152rj_qfmydqqfsgkw0000gn/T/com.microsoft.Powerpoint/converted_emf.emf">
            <a:extLst>
              <a:ext uri="{FF2B5EF4-FFF2-40B4-BE49-F238E27FC236}">
                <a16:creationId xmlns:a16="http://schemas.microsoft.com/office/drawing/2014/main" id="{5E490767-2DEA-D047-B513-4B51382BBE6D}"/>
              </a:ext>
            </a:extLst>
          </p:cNvPr>
          <p:cNvPicPr>
            <a:picLocks noChangeAspect="1" noChangeArrowheads="1"/>
          </p:cNvPicPr>
          <p:nvPr/>
        </p:nvPicPr>
        <p:blipFill>
          <a:blip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1270000"/>
            <a:ext cx="635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B9A4B-F5E8-3041-B8AC-8450DD624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34938"/>
            <a:ext cx="7056784" cy="528637"/>
          </a:xfrm>
        </p:spPr>
        <p:txBody>
          <a:bodyPr/>
          <a:lstStyle/>
          <a:p>
            <a:pPr algn="ctr"/>
            <a:r>
              <a:rPr lang="fr-FR" dirty="0"/>
              <a:t>Le test de janvier (1417 élèves) - Exploiter les données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AE1234A-FD4A-BD43-9ABE-5A0AEC6784B3}"/>
              </a:ext>
            </a:extLst>
          </p:cNvPr>
          <p:cNvSpPr txBox="1">
            <a:spLocks/>
          </p:cNvSpPr>
          <p:nvPr/>
        </p:nvSpPr>
        <p:spPr bwMode="auto">
          <a:xfrm>
            <a:off x="971600" y="5908675"/>
            <a:ext cx="7056784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AFE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AFE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AFE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AFE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AFE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400">
                <a:solidFill>
                  <a:srgbClr val="00AFE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400">
                <a:solidFill>
                  <a:srgbClr val="00AFE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400">
                <a:solidFill>
                  <a:srgbClr val="00AFE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400">
                <a:solidFill>
                  <a:srgbClr val="00AFE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fr-FR" kern="0" dirty="0"/>
              <a:t>Comprendre les échecs - interpréter les non-réponses</a:t>
            </a:r>
          </a:p>
        </p:txBody>
      </p:sp>
      <p:pic>
        <p:nvPicPr>
          <p:cNvPr id="8" name="Image 7" descr="Une image contenant capture d’écran, carte&#10;&#10;Description générée automatiquement">
            <a:extLst>
              <a:ext uri="{FF2B5EF4-FFF2-40B4-BE49-F238E27FC236}">
                <a16:creationId xmlns:a16="http://schemas.microsoft.com/office/drawing/2014/main" id="{16B7DB03-FB47-F948-B6EA-FB3FC9C61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96" y="958776"/>
            <a:ext cx="7672592" cy="493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685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C6AE2C-4217-584A-A481-319B9B970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Le test de janvier - Distribution des réussites</a:t>
            </a:r>
          </a:p>
        </p:txBody>
      </p:sp>
      <p:pic>
        <p:nvPicPr>
          <p:cNvPr id="8" name="Image 7" descr="Une image contenant carte, capture d’écran&#10;&#10;Description générée automatiquement">
            <a:extLst>
              <a:ext uri="{FF2B5EF4-FFF2-40B4-BE49-F238E27FC236}">
                <a16:creationId xmlns:a16="http://schemas.microsoft.com/office/drawing/2014/main" id="{129D6734-F30A-FA4B-9F65-CDB340D2C8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764704"/>
            <a:ext cx="7647508" cy="554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110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0A4A7E-E174-8A47-8F82-D9CF80C24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528637"/>
          </a:xfrm>
        </p:spPr>
        <p:txBody>
          <a:bodyPr/>
          <a:lstStyle/>
          <a:p>
            <a:pPr algn="ctr"/>
            <a:r>
              <a:rPr lang="fr-FR" dirty="0"/>
              <a:t>Les 6 niveaux de compétence de PISA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A3BBE1-418F-DC42-AA99-88BDFA26D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9517" y="2611300"/>
            <a:ext cx="9623034" cy="163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985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Espace réservé du contenu 17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2657BB68-ED1D-494B-86E7-4A695D0CC1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764704"/>
            <a:ext cx="8180857" cy="5742334"/>
          </a:xfr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536DE73-BE90-7443-A39B-C6EA38B19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4938"/>
            <a:ext cx="8229600" cy="989806"/>
          </a:xfrm>
        </p:spPr>
        <p:txBody>
          <a:bodyPr/>
          <a:lstStyle/>
          <a:p>
            <a:pPr algn="ctr"/>
            <a:r>
              <a:rPr lang="fr-FR" dirty="0"/>
              <a:t>Le test de janvier (1417 élèves) </a:t>
            </a:r>
            <a:br>
              <a:rPr lang="fr-FR" dirty="0"/>
            </a:br>
            <a:r>
              <a:rPr lang="fr-FR" dirty="0"/>
              <a:t>rapporté aux niveaux de compétence de PISA</a:t>
            </a:r>
          </a:p>
        </p:txBody>
      </p:sp>
    </p:spTree>
    <p:extLst>
      <p:ext uri="{BB962C8B-B14F-4D97-AF65-F5344CB8AC3E}">
        <p14:creationId xmlns:p14="http://schemas.microsoft.com/office/powerpoint/2010/main" val="2775033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23B467EA-EFE3-6842-8CDA-6FBF827CE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50" y="836712"/>
            <a:ext cx="8228297" cy="5598318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57C4F4B3-118F-9746-B81F-F7EEE7EE5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Le test de janvier (1417 élèves) </a:t>
            </a:r>
            <a:br>
              <a:rPr lang="fr-FR" dirty="0"/>
            </a:br>
            <a:r>
              <a:rPr lang="fr-FR" dirty="0"/>
              <a:t>rapporté aux niveaux de compétence de PISA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FCF5922-E061-2D42-9E23-7BEA0EC80210}"/>
              </a:ext>
            </a:extLst>
          </p:cNvPr>
          <p:cNvSpPr txBox="1"/>
          <p:nvPr/>
        </p:nvSpPr>
        <p:spPr>
          <a:xfrm>
            <a:off x="2843808" y="170080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Algérie PISA 2015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4376DFD-097A-1845-83CC-C131EB8FD9FD}"/>
              </a:ext>
            </a:extLst>
          </p:cNvPr>
          <p:cNvCxnSpPr/>
          <p:nvPr/>
        </p:nvCxnSpPr>
        <p:spPr>
          <a:xfrm>
            <a:off x="2411760" y="1885474"/>
            <a:ext cx="576064" cy="0"/>
          </a:xfrm>
          <a:prstGeom prst="line">
            <a:avLst/>
          </a:prstGeom>
          <a:ln>
            <a:head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2369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36DE73-BE90-7443-A39B-C6EA38B19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23B467EA-EFE3-6842-8CDA-6FBF827CE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50" y="836712"/>
            <a:ext cx="8228297" cy="5598318"/>
          </a:xfrm>
          <a:prstGeom prst="rect">
            <a:avLst/>
          </a:prstGeom>
        </p:spPr>
      </p:pic>
      <p:pic>
        <p:nvPicPr>
          <p:cNvPr id="5" name="Image 4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FBFA735F-FDBA-884A-92B3-05CAF0BECD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268759"/>
            <a:ext cx="7600900" cy="503242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7637EA6-50F1-3E49-9141-543B46D7657E}"/>
              </a:ext>
            </a:extLst>
          </p:cNvPr>
          <p:cNvSpPr txBox="1"/>
          <p:nvPr/>
        </p:nvSpPr>
        <p:spPr>
          <a:xfrm>
            <a:off x="2771800" y="1988840"/>
            <a:ext cx="3276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>
                <a:solidFill>
                  <a:srgbClr val="0070C0"/>
                </a:solidFill>
              </a:rPr>
              <a:t>Algérie PISA 2021 : objectif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00FD2966-04DA-3E46-9838-3BE5DD009328}"/>
              </a:ext>
            </a:extLst>
          </p:cNvPr>
          <p:cNvCxnSpPr/>
          <p:nvPr/>
        </p:nvCxnSpPr>
        <p:spPr>
          <a:xfrm>
            <a:off x="6048164" y="2204864"/>
            <a:ext cx="576064" cy="0"/>
          </a:xfrm>
          <a:prstGeom prst="line">
            <a:avLst/>
          </a:prstGeom>
          <a:ln w="508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6636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3B9E393A-7CA8-2E46-979F-848D13772A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63" y="639688"/>
            <a:ext cx="7686361" cy="513474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536DE73-BE90-7443-A39B-C6EA38B19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4938"/>
            <a:ext cx="8229600" cy="528637"/>
          </a:xfrm>
        </p:spPr>
        <p:txBody>
          <a:bodyPr/>
          <a:lstStyle/>
          <a:p>
            <a:pPr algn="ctr"/>
            <a:r>
              <a:rPr lang="fr-FR" dirty="0"/>
              <a:t>L’expérience observation de février : les items observés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BA7EFE3-0216-D242-B92F-942F9C9921F0}"/>
              </a:ext>
            </a:extLst>
          </p:cNvPr>
          <p:cNvSpPr txBox="1"/>
          <p:nvPr/>
        </p:nvSpPr>
        <p:spPr>
          <a:xfrm>
            <a:off x="671801" y="5468902"/>
            <a:ext cx="31174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Motif en escalier : 8 – 9 -10</a:t>
            </a:r>
          </a:p>
          <a:p>
            <a:r>
              <a:rPr lang="fr-FR" dirty="0"/>
              <a:t>Les 6 dés : 07</a:t>
            </a:r>
          </a:p>
          <a:p>
            <a:r>
              <a:rPr lang="fr-FR" dirty="0"/>
              <a:t>Clé USB : 13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900B0FB-5F23-9443-8096-38246CF97FEB}"/>
              </a:ext>
            </a:extLst>
          </p:cNvPr>
          <p:cNvSpPr txBox="1"/>
          <p:nvPr/>
        </p:nvSpPr>
        <p:spPr>
          <a:xfrm>
            <a:off x="4716016" y="5607401"/>
            <a:ext cx="3117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 libraire : 18 - 19 - 20</a:t>
            </a:r>
          </a:p>
          <a:p>
            <a:r>
              <a:rPr lang="fr-FR" dirty="0"/>
              <a:t>Fûts et pompes : 27 - 28</a:t>
            </a:r>
          </a:p>
        </p:txBody>
      </p:sp>
    </p:spTree>
    <p:extLst>
      <p:ext uri="{BB962C8B-B14F-4D97-AF65-F5344CB8AC3E}">
        <p14:creationId xmlns:p14="http://schemas.microsoft.com/office/powerpoint/2010/main" val="3855043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36DE73-BE90-7443-A39B-C6EA38B19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Le test de janvier (1417 élèves) : l’expérience du codage</a:t>
            </a:r>
          </a:p>
        </p:txBody>
      </p:sp>
      <p:pic>
        <p:nvPicPr>
          <p:cNvPr id="4" name="Image 3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38EC2020-5F46-0047-BE66-5F0A001BDE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396" y="549460"/>
            <a:ext cx="6051207" cy="5759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911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36DE73-BE90-7443-A39B-C6EA38B19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Analyse implicative d’un test</a:t>
            </a:r>
          </a:p>
        </p:txBody>
      </p:sp>
      <p:pic>
        <p:nvPicPr>
          <p:cNvPr id="8" name="Image 7" descr="Une image contenant carte, texte&#10;&#10;Description générée automatiquement">
            <a:extLst>
              <a:ext uri="{FF2B5EF4-FFF2-40B4-BE49-F238E27FC236}">
                <a16:creationId xmlns:a16="http://schemas.microsoft.com/office/drawing/2014/main" id="{BA651882-89D1-5845-90C7-D491E83DA0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96" y="1489934"/>
            <a:ext cx="8437248" cy="245065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246263E-F6F9-B643-80CC-32DAFD26A25B}"/>
              </a:ext>
            </a:extLst>
          </p:cNvPr>
          <p:cNvSpPr txBox="1"/>
          <p:nvPr/>
        </p:nvSpPr>
        <p:spPr>
          <a:xfrm>
            <a:off x="1115616" y="836712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Exemple : PISA2012 – items Espace et forme (21 items) - France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015C228-4A92-854F-A513-E43ACEB35F7B}"/>
              </a:ext>
            </a:extLst>
          </p:cNvPr>
          <p:cNvSpPr txBox="1"/>
          <p:nvPr/>
        </p:nvSpPr>
        <p:spPr>
          <a:xfrm>
            <a:off x="544902" y="3942299"/>
            <a:ext cx="805419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Interprétation :</a:t>
            </a:r>
          </a:p>
          <a:p>
            <a:r>
              <a:rPr lang="fr-FR" sz="1600" dirty="0"/>
              <a:t>Le long de la chaîne</a:t>
            </a:r>
          </a:p>
          <a:p>
            <a:r>
              <a:rPr lang="fr-FR" sz="1600" dirty="0"/>
              <a:t>PM943----&gt;PM00K----&gt;PM995----&gt;PM305----&gt;PM447----&gt;PM949</a:t>
            </a:r>
          </a:p>
          <a:p>
            <a:r>
              <a:rPr lang="fr-FR" sz="1600" dirty="0"/>
              <a:t>Les taux de réussite sont en ordre croissant, mais surtout :</a:t>
            </a:r>
          </a:p>
          <a:p>
            <a:r>
              <a:rPr lang="fr-FR" sz="1600" dirty="0"/>
              <a:t>Les élèves qui réussissent un item de la chaîne ont une forte probabilité de réussir le suivant.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7786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lipse 4">
            <a:extLst>
              <a:ext uri="{FF2B5EF4-FFF2-40B4-BE49-F238E27FC236}">
                <a16:creationId xmlns:a16="http://schemas.microsoft.com/office/drawing/2014/main" id="{09BDCA2C-0A08-614D-BF50-B577210FB4BB}"/>
              </a:ext>
            </a:extLst>
          </p:cNvPr>
          <p:cNvSpPr/>
          <p:nvPr/>
        </p:nvSpPr>
        <p:spPr>
          <a:xfrm>
            <a:off x="421195" y="2060848"/>
            <a:ext cx="910445" cy="720080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536DE73-BE90-7443-A39B-C6EA38B19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195" y="60723"/>
            <a:ext cx="8229600" cy="528637"/>
          </a:xfrm>
        </p:spPr>
        <p:txBody>
          <a:bodyPr/>
          <a:lstStyle/>
          <a:p>
            <a:pPr algn="ctr"/>
            <a:r>
              <a:rPr lang="fr-FR" dirty="0"/>
              <a:t>Analyse implicative du test de janvier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6ABDC97-05C6-CD44-BA1A-ACBAB0A253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99095" y="-2262583"/>
            <a:ext cx="6258795" cy="8856985"/>
          </a:xfrm>
          <a:prstGeom prst="rect">
            <a:avLst/>
          </a:prstGeom>
        </p:spPr>
      </p:pic>
      <p:pic>
        <p:nvPicPr>
          <p:cNvPr id="18" name="Image 17" descr="Une image contenant horloge, texte&#10;&#10;Description générée automatiquement">
            <a:extLst>
              <a:ext uri="{FF2B5EF4-FFF2-40B4-BE49-F238E27FC236}">
                <a16:creationId xmlns:a16="http://schemas.microsoft.com/office/drawing/2014/main" id="{822B4F3E-A9D9-594D-9CF7-07EFBBE38F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810" y="3999582"/>
            <a:ext cx="4542379" cy="114097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8782D8B-E559-5440-AE9D-0BC6DFD85194}"/>
              </a:ext>
            </a:extLst>
          </p:cNvPr>
          <p:cNvSpPr txBox="1"/>
          <p:nvPr/>
        </p:nvSpPr>
        <p:spPr>
          <a:xfrm>
            <a:off x="676376" y="4208593"/>
            <a:ext cx="1617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Une table de contingence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A549B2E4-BDCD-3946-BDB4-937D1A5B66F5}"/>
              </a:ext>
            </a:extLst>
          </p:cNvPr>
          <p:cNvCxnSpPr/>
          <p:nvPr/>
        </p:nvCxnSpPr>
        <p:spPr>
          <a:xfrm>
            <a:off x="971600" y="2780928"/>
            <a:ext cx="1329210" cy="1440160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AB8BC355-4FDB-CA4B-9ED7-7C8B273D9034}"/>
              </a:ext>
            </a:extLst>
          </p:cNvPr>
          <p:cNvSpPr txBox="1"/>
          <p:nvPr/>
        </p:nvSpPr>
        <p:spPr>
          <a:xfrm>
            <a:off x="7003873" y="4247760"/>
            <a:ext cx="1617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 : Réussite</a:t>
            </a:r>
          </a:p>
          <a:p>
            <a:r>
              <a:rPr lang="fr-FR" dirty="0"/>
              <a:t>0 : Échec</a:t>
            </a:r>
          </a:p>
        </p:txBody>
      </p:sp>
    </p:spTree>
    <p:extLst>
      <p:ext uri="{BB962C8B-B14F-4D97-AF65-F5344CB8AC3E}">
        <p14:creationId xmlns:p14="http://schemas.microsoft.com/office/powerpoint/2010/main" val="1406245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36DE73-BE90-7443-A39B-C6EA38B19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195" y="60723"/>
            <a:ext cx="8229600" cy="528637"/>
          </a:xfrm>
        </p:spPr>
        <p:txBody>
          <a:bodyPr/>
          <a:lstStyle/>
          <a:p>
            <a:pPr algn="ctr"/>
            <a:r>
              <a:rPr lang="fr-FR" dirty="0"/>
              <a:t>Une question du test de janvier</a:t>
            </a:r>
          </a:p>
        </p:txBody>
      </p:sp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28F43910-030A-1149-AD87-C79E293BB9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777" y="2152551"/>
            <a:ext cx="4059817" cy="2552898"/>
          </a:xfrm>
          <a:prstGeom prst="rect">
            <a:avLst/>
          </a:prstGeom>
        </p:spPr>
      </p:pic>
      <p:pic>
        <p:nvPicPr>
          <p:cNvPr id="11" name="Image 10" descr="Une image contenant texte&#10;&#10;Description générée automatiquement">
            <a:extLst>
              <a:ext uri="{FF2B5EF4-FFF2-40B4-BE49-F238E27FC236}">
                <a16:creationId xmlns:a16="http://schemas.microsoft.com/office/drawing/2014/main" id="{A8B257D8-6BC6-D343-B40D-4624E382A7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97" y="764704"/>
            <a:ext cx="4407222" cy="4676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340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36DE73-BE90-7443-A39B-C6EA38B19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195" y="60723"/>
            <a:ext cx="8229600" cy="528637"/>
          </a:xfrm>
        </p:spPr>
        <p:txBody>
          <a:bodyPr/>
          <a:lstStyle/>
          <a:p>
            <a:pPr algn="ctr"/>
            <a:r>
              <a:rPr lang="fr-FR" dirty="0"/>
              <a:t>Analyse implicative du test de janvier : le goûter</a:t>
            </a:r>
          </a:p>
        </p:txBody>
      </p:sp>
      <p:pic>
        <p:nvPicPr>
          <p:cNvPr id="14" name="Image 13" descr="Une image contenant horloge, texte&#10;&#10;Description générée automatiquement">
            <a:extLst>
              <a:ext uri="{FF2B5EF4-FFF2-40B4-BE49-F238E27FC236}">
                <a16:creationId xmlns:a16="http://schemas.microsoft.com/office/drawing/2014/main" id="{4D2C50E5-534B-8842-8112-9CE483D573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717" y="4653136"/>
            <a:ext cx="3844079" cy="1019128"/>
          </a:xfrm>
          <a:prstGeom prst="rect">
            <a:avLst/>
          </a:prstGeom>
        </p:spPr>
      </p:pic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28F43910-030A-1149-AD87-C79E293BB9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717" y="1484784"/>
            <a:ext cx="4059817" cy="2552898"/>
          </a:xfrm>
          <a:prstGeom prst="rect">
            <a:avLst/>
          </a:prstGeom>
        </p:spPr>
      </p:pic>
      <p:pic>
        <p:nvPicPr>
          <p:cNvPr id="11" name="Image 10" descr="Une image contenant texte&#10;&#10;Description générée automatiquement">
            <a:extLst>
              <a:ext uri="{FF2B5EF4-FFF2-40B4-BE49-F238E27FC236}">
                <a16:creationId xmlns:a16="http://schemas.microsoft.com/office/drawing/2014/main" id="{A8B257D8-6BC6-D343-B40D-4624E382A7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97" y="764704"/>
            <a:ext cx="4407222" cy="4676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358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e 2">
            <a:extLst>
              <a:ext uri="{FF2B5EF4-FFF2-40B4-BE49-F238E27FC236}">
                <a16:creationId xmlns:a16="http://schemas.microsoft.com/office/drawing/2014/main" id="{BF785B7C-A803-124E-BAD2-4281C638914A}"/>
              </a:ext>
            </a:extLst>
          </p:cNvPr>
          <p:cNvSpPr/>
          <p:nvPr/>
        </p:nvSpPr>
        <p:spPr>
          <a:xfrm>
            <a:off x="5508104" y="589360"/>
            <a:ext cx="1656184" cy="1759520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2755BFF0-E8D5-2840-8E91-847700D3A8CF}"/>
              </a:ext>
            </a:extLst>
          </p:cNvPr>
          <p:cNvSpPr/>
          <p:nvPr/>
        </p:nvSpPr>
        <p:spPr>
          <a:xfrm>
            <a:off x="2188120" y="1769761"/>
            <a:ext cx="871712" cy="579119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6ABDC97-05C6-CD44-BA1A-ACBAB0A253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99095" y="-2658732"/>
            <a:ext cx="6258795" cy="885698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536DE73-BE90-7443-A39B-C6EA38B19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195" y="60723"/>
            <a:ext cx="8229600" cy="528637"/>
          </a:xfrm>
        </p:spPr>
        <p:txBody>
          <a:bodyPr/>
          <a:lstStyle/>
          <a:p>
            <a:pPr algn="ctr"/>
            <a:r>
              <a:rPr lang="fr-FR" dirty="0"/>
              <a:t>Analyse implicative du test de janvier – le goûter</a:t>
            </a:r>
          </a:p>
        </p:txBody>
      </p:sp>
      <p:pic>
        <p:nvPicPr>
          <p:cNvPr id="8" name="Image 7" descr="Une image contenant carte&#10;&#10;Description générée automatiquement">
            <a:extLst>
              <a:ext uri="{FF2B5EF4-FFF2-40B4-BE49-F238E27FC236}">
                <a16:creationId xmlns:a16="http://schemas.microsoft.com/office/drawing/2014/main" id="{683CFC75-EF47-1242-AC7C-5C6E81F463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852" y="3987682"/>
            <a:ext cx="4067943" cy="1416862"/>
          </a:xfrm>
          <a:prstGeom prst="rect">
            <a:avLst/>
          </a:prstGeom>
        </p:spPr>
      </p:pic>
      <p:pic>
        <p:nvPicPr>
          <p:cNvPr id="10" name="Image 9" descr="Une image contenant horloge&#10;&#10;Description générée automatiquement">
            <a:extLst>
              <a:ext uri="{FF2B5EF4-FFF2-40B4-BE49-F238E27FC236}">
                <a16:creationId xmlns:a16="http://schemas.microsoft.com/office/drawing/2014/main" id="{14889609-65A3-6E4B-BD05-4358B74E43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15" y="4795049"/>
            <a:ext cx="3844079" cy="999642"/>
          </a:xfrm>
          <a:prstGeom prst="rect">
            <a:avLst/>
          </a:prstGeom>
        </p:spPr>
      </p:pic>
      <p:pic>
        <p:nvPicPr>
          <p:cNvPr id="12" name="Image 11" descr="Une image contenant horloge&#10;&#10;Description générée automatiquement">
            <a:extLst>
              <a:ext uri="{FF2B5EF4-FFF2-40B4-BE49-F238E27FC236}">
                <a16:creationId xmlns:a16="http://schemas.microsoft.com/office/drawing/2014/main" id="{5F03C6BD-A71E-FD48-BC95-73A3C91B56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15" y="3371989"/>
            <a:ext cx="3802211" cy="999642"/>
          </a:xfrm>
          <a:prstGeom prst="rect">
            <a:avLst/>
          </a:prstGeom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FBE9E73E-1623-E640-B69E-54653FD6F538}"/>
              </a:ext>
            </a:extLst>
          </p:cNvPr>
          <p:cNvCxnSpPr>
            <a:cxnSpLocks/>
          </p:cNvCxnSpPr>
          <p:nvPr/>
        </p:nvCxnSpPr>
        <p:spPr>
          <a:xfrm>
            <a:off x="6336196" y="1769762"/>
            <a:ext cx="280627" cy="2217920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600BB42A-F075-D740-AC04-9DE3AA4EC966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2188121" y="2204864"/>
            <a:ext cx="361256" cy="1167125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4876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36DE73-BE90-7443-A39B-C6EA38B19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Analyse implicative du test de janvier : arbre </a:t>
            </a:r>
            <a:r>
              <a:rPr lang="fr-FR" dirty="0" err="1"/>
              <a:t>cohésitif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D36BEC3-27FB-D047-944E-83526C1B88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8720"/>
            <a:ext cx="7452320" cy="540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734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36DE73-BE90-7443-A39B-C6EA38B19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IRT : Théorie de la réponse à l’item – courbe de Rash</a:t>
            </a:r>
          </a:p>
        </p:txBody>
      </p:sp>
      <p:pic>
        <p:nvPicPr>
          <p:cNvPr id="5" name="Image 4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F8A3A3BB-5022-5F40-81D8-9D2A101D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678" y="1196752"/>
            <a:ext cx="5796644" cy="506761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EC10465-FDDB-9D4B-BCC5-DA2ACF4F35CD}"/>
              </a:ext>
            </a:extLst>
          </p:cNvPr>
          <p:cNvSpPr txBox="1"/>
          <p:nvPr/>
        </p:nvSpPr>
        <p:spPr>
          <a:xfrm>
            <a:off x="3059832" y="1266205"/>
            <a:ext cx="374441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Item 1 : Sami : Réussite 35%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0A07247-220F-7343-93F1-A9054045CAD4}"/>
              </a:ext>
            </a:extLst>
          </p:cNvPr>
          <p:cNvSpPr txBox="1"/>
          <p:nvPr/>
        </p:nvSpPr>
        <p:spPr>
          <a:xfrm>
            <a:off x="3050231" y="792694"/>
            <a:ext cx="374441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Un item qui fonctionne bien</a:t>
            </a:r>
          </a:p>
        </p:txBody>
      </p:sp>
    </p:spTree>
    <p:extLst>
      <p:ext uri="{BB962C8B-B14F-4D97-AF65-F5344CB8AC3E}">
        <p14:creationId xmlns:p14="http://schemas.microsoft.com/office/powerpoint/2010/main" val="17392556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36DE73-BE90-7443-A39B-C6EA38B19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IRT</a:t>
            </a:r>
          </a:p>
        </p:txBody>
      </p:sp>
      <p:pic>
        <p:nvPicPr>
          <p:cNvPr id="4" name="Image 3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6A70B7AA-D2A5-6641-ADF9-851414120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52" y="1487275"/>
            <a:ext cx="5724636" cy="469932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593BE21-2CCB-EC4F-A9FF-A910D7A08B63}"/>
              </a:ext>
            </a:extLst>
          </p:cNvPr>
          <p:cNvSpPr txBox="1"/>
          <p:nvPr/>
        </p:nvSpPr>
        <p:spPr>
          <a:xfrm>
            <a:off x="2699792" y="1117943"/>
            <a:ext cx="374441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Item 13 : Clé USB : Réussite 31%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3A1D233-D5A8-7D4D-B701-C7BFFDCECC1F}"/>
              </a:ext>
            </a:extLst>
          </p:cNvPr>
          <p:cNvSpPr txBox="1"/>
          <p:nvPr/>
        </p:nvSpPr>
        <p:spPr>
          <a:xfrm>
            <a:off x="2690191" y="644432"/>
            <a:ext cx="374441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Un item qui fonctionne bien</a:t>
            </a:r>
          </a:p>
        </p:txBody>
      </p:sp>
    </p:spTree>
    <p:extLst>
      <p:ext uri="{BB962C8B-B14F-4D97-AF65-F5344CB8AC3E}">
        <p14:creationId xmlns:p14="http://schemas.microsoft.com/office/powerpoint/2010/main" val="17377424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36DE73-BE90-7443-A39B-C6EA38B19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IRT</a:t>
            </a:r>
          </a:p>
        </p:txBody>
      </p:sp>
      <p:pic>
        <p:nvPicPr>
          <p:cNvPr id="4" name="Image 3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1A56DC1A-7DC0-0845-AD7C-0C63787270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520983"/>
            <a:ext cx="5328592" cy="457454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9FB62E5-4529-1840-967C-3A6506A909D9}"/>
              </a:ext>
            </a:extLst>
          </p:cNvPr>
          <p:cNvSpPr txBox="1"/>
          <p:nvPr/>
        </p:nvSpPr>
        <p:spPr>
          <a:xfrm>
            <a:off x="2123728" y="1266205"/>
            <a:ext cx="532859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Item 12 : Dé 2  deuxième item : Réussite 37%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61D333-7E9A-F342-892A-31D194A88BBD}"/>
              </a:ext>
            </a:extLst>
          </p:cNvPr>
          <p:cNvSpPr txBox="1"/>
          <p:nvPr/>
        </p:nvSpPr>
        <p:spPr>
          <a:xfrm>
            <a:off x="3050231" y="792694"/>
            <a:ext cx="374441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Un item qui fonctionne mal</a:t>
            </a:r>
          </a:p>
        </p:txBody>
      </p:sp>
    </p:spTree>
    <p:extLst>
      <p:ext uri="{BB962C8B-B14F-4D97-AF65-F5344CB8AC3E}">
        <p14:creationId xmlns:p14="http://schemas.microsoft.com/office/powerpoint/2010/main" val="1238847991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Recherche">
  <a:themeElements>
    <a:clrScheme name="PresentationRecherch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PresentationRecherche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PresentationRecherch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onception personnalisée">
  <a:themeElements>
    <a:clrScheme name="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nception personnalisé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onception personnalisée">
  <a:themeElements>
    <a:clrScheme name="2_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onception personnalisé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Conception personnalisée">
  <a:themeElements>
    <a:clrScheme name="1_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onception personnalisé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Conception personnalisée">
  <a:themeElements>
    <a:clrScheme name="3_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Conception personnalisé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PresentationRecherche</Template>
  <TotalTime>33881</TotalTime>
  <Words>329</Words>
  <Application>Microsoft Macintosh PowerPoint</Application>
  <PresentationFormat>Affichage à l'écran (4:3)</PresentationFormat>
  <Paragraphs>45</Paragraphs>
  <Slides>18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18</vt:i4>
      </vt:variant>
    </vt:vector>
  </HeadingPairs>
  <TitlesOfParts>
    <vt:vector size="25" baseType="lpstr">
      <vt:lpstr>Arial</vt:lpstr>
      <vt:lpstr>Calibri</vt:lpstr>
      <vt:lpstr>PresentationRecherche</vt:lpstr>
      <vt:lpstr>Conception personnalisée</vt:lpstr>
      <vt:lpstr>2_Conception personnalisée</vt:lpstr>
      <vt:lpstr>1_Conception personnalisée</vt:lpstr>
      <vt:lpstr>3_Conception personnalisée</vt:lpstr>
      <vt:lpstr>Penser PISA dans la perspective du développement de l’enseignement des mathématiques en Algérie  V – Test Questions Type PISA Analyse des résultats Analyses secondaires Mars 2019 </vt:lpstr>
      <vt:lpstr>Le test de janvier (1417 élèves) - Exploiter les données</vt:lpstr>
      <vt:lpstr>Le test de janvier - Distribution des réussites</vt:lpstr>
      <vt:lpstr>Les 6 niveaux de compétence de PISA</vt:lpstr>
      <vt:lpstr>Le test de janvier (1417 élèves)  rapporté aux niveaux de compétence de PISA</vt:lpstr>
      <vt:lpstr>Le test de janvier (1417 élèves)  rapporté aux niveaux de compétence de PISA</vt:lpstr>
      <vt:lpstr>Présentation PowerPoint</vt:lpstr>
      <vt:lpstr>L’expérience observation de février : les items observés</vt:lpstr>
      <vt:lpstr>Le test de janvier (1417 élèves) : l’expérience du codage</vt:lpstr>
      <vt:lpstr>Analyse implicative d’un test</vt:lpstr>
      <vt:lpstr>Analyse implicative du test de janvier</vt:lpstr>
      <vt:lpstr>Une question du test de janvier</vt:lpstr>
      <vt:lpstr>Analyse implicative du test de janvier : le goûter</vt:lpstr>
      <vt:lpstr>Analyse implicative du test de janvier – le goûter</vt:lpstr>
      <vt:lpstr>Analyse implicative du test de janvier : arbre cohésitif</vt:lpstr>
      <vt:lpstr>IRT : Théorie de la réponse à l’item – courbe de Rash</vt:lpstr>
      <vt:lpstr>IRT</vt:lpstr>
      <vt:lpstr>IRT</vt:lpstr>
    </vt:vector>
  </TitlesOfParts>
  <Manager>Recherche</Manager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subject>Présentation Power Point</dc:subject>
  <dc:creator>User</dc:creator>
  <cp:lastModifiedBy>Antoine Bodin</cp:lastModifiedBy>
  <cp:revision>1122</cp:revision>
  <dcterms:created xsi:type="dcterms:W3CDTF">2011-08-30T06:37:00Z</dcterms:created>
  <dcterms:modified xsi:type="dcterms:W3CDTF">2019-03-11T22:04:29Z</dcterms:modified>
</cp:coreProperties>
</file>